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7772400" cy="10058400"/>
  <p:notesSz cx="6858000" cy="9144000"/>
  <p:embeddedFontLst>
    <p:embeddedFont>
      <p:font typeface="Trebuchet MS" panose="020B0703020202090204" pitchFamily="34" charset="0"/>
      <p:regular r:id="rId12"/>
      <p:bold r:id="rId13"/>
      <p:italic r:id="rId14"/>
      <p:boldItalic r:id="rId15"/>
    </p:embeddedFont>
    <p:embeddedFont>
      <p:font typeface="Ubuntu" panose="020B0504030602030204" pitchFamily="34" charset="0"/>
      <p:regular r:id="rId16"/>
      <p:bold r:id="rId17"/>
      <p:italic r:id="rId18"/>
      <p:boldItalic r:id="rId19"/>
    </p:embeddedFont>
    <p:embeddedFont>
      <p:font typeface="Viga" panose="020B0800030000020004" pitchFamily="34" charset="77"/>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1E82CE-8F84-4021-A504-17B125F72A6A}">
  <a:tblStyle styleId="{EC1E82CE-8F84-4021-A504-17B125F72A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2" d="100"/>
          <a:sy n="82" d="100"/>
        </p:scale>
        <p:origin x="3376" y="192"/>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eb3046b8f_0_11: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eb3046b8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eb3046b8f_0_2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eb3046b8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eb3046b8f_0_67: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eb3046b8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eb3046b8f_0_8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eb3046b8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eb3046b8f_0_10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eb3046b8f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eb3046b8f_0_109: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eb3046b8f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eb3046b8f_0_12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eb3046b8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eb3046b8f_0_138: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eb3046b8f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recit.org/ul/pfw"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recit.org/ul/pze"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recit.org/ul/phf"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7467599" cy="2288091"/>
          </a:xfrm>
          <a:prstGeom prst="rect">
            <a:avLst/>
          </a:prstGeom>
          <a:noFill/>
          <a:ln>
            <a:noFill/>
          </a:ln>
        </p:spPr>
      </p:pic>
      <p:sp>
        <p:nvSpPr>
          <p:cNvPr id="55" name="Google Shape;55;p13"/>
          <p:cNvSpPr/>
          <p:nvPr/>
        </p:nvSpPr>
        <p:spPr>
          <a:xfrm>
            <a:off x="876800" y="2795850"/>
            <a:ext cx="6021900" cy="2829000"/>
          </a:xfrm>
          <a:prstGeom prst="roundRect">
            <a:avLst>
              <a:gd name="adj" fmla="val 16667"/>
            </a:avLst>
          </a:prstGeom>
          <a:solidFill>
            <a:srgbClr val="FFFFFF"/>
          </a:solid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p:nvPr/>
        </p:nvSpPr>
        <p:spPr>
          <a:xfrm>
            <a:off x="1207675" y="2911650"/>
            <a:ext cx="5343600" cy="7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Viga"/>
                <a:ea typeface="Viga"/>
                <a:cs typeface="Viga"/>
                <a:sym typeface="Viga"/>
              </a:rPr>
              <a:t>Student Booklet</a:t>
            </a:r>
            <a:endParaRPr sz="2400" b="1">
              <a:latin typeface="Viga"/>
              <a:ea typeface="Viga"/>
              <a:cs typeface="Viga"/>
              <a:sym typeface="Viga"/>
            </a:endParaRPr>
          </a:p>
          <a:p>
            <a:pPr marL="0" lvl="0" indent="0" algn="l" rtl="0">
              <a:spcBef>
                <a:spcPts val="0"/>
              </a:spcBef>
              <a:spcAft>
                <a:spcPts val="0"/>
              </a:spcAft>
              <a:buNone/>
            </a:pPr>
            <a:br>
              <a:rPr lang="en" b="1"/>
            </a:br>
            <a:br>
              <a:rPr lang="en" b="1"/>
            </a:br>
            <a:br>
              <a:rPr lang="en" b="1"/>
            </a:br>
            <a:endParaRPr b="1"/>
          </a:p>
          <a:p>
            <a:pPr marL="0" lvl="0" indent="0" algn="l" rtl="0">
              <a:spcBef>
                <a:spcPts val="0"/>
              </a:spcBef>
              <a:spcAft>
                <a:spcPts val="0"/>
              </a:spcAft>
              <a:buNone/>
            </a:pPr>
            <a:r>
              <a:rPr lang="en" b="1"/>
              <a:t>Name: </a:t>
            </a:r>
            <a:endParaRPr b="1"/>
          </a:p>
          <a:p>
            <a:pPr marL="0" lvl="0" indent="0" algn="l" rtl="0">
              <a:spcBef>
                <a:spcPts val="0"/>
              </a:spcBef>
              <a:spcAft>
                <a:spcPts val="0"/>
              </a:spcAft>
              <a:buNone/>
            </a:pPr>
            <a:br>
              <a:rPr lang="en" b="1"/>
            </a:br>
            <a:endParaRPr b="1"/>
          </a:p>
          <a:p>
            <a:pPr marL="0" lvl="0" indent="0" algn="l" rtl="0">
              <a:spcBef>
                <a:spcPts val="0"/>
              </a:spcBef>
              <a:spcAft>
                <a:spcPts val="0"/>
              </a:spcAft>
              <a:buNone/>
            </a:pPr>
            <a:r>
              <a:rPr lang="en" b="1"/>
              <a:t>Group: </a:t>
            </a:r>
            <a:endParaRPr b="1"/>
          </a:p>
        </p:txBody>
      </p:sp>
      <p:sp>
        <p:nvSpPr>
          <p:cNvPr id="57" name="Google Shape;57;p13"/>
          <p:cNvSpPr txBox="1"/>
          <p:nvPr/>
        </p:nvSpPr>
        <p:spPr>
          <a:xfrm>
            <a:off x="450200" y="9098900"/>
            <a:ext cx="5157900" cy="72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50">
                <a:solidFill>
                  <a:schemeClr val="dk1"/>
                </a:solidFill>
              </a:rPr>
              <a:t>Nadia Laurendeau, ESL Teacher</a:t>
            </a:r>
            <a:endParaRPr sz="1250">
              <a:solidFill>
                <a:schemeClr val="dk1"/>
              </a:solidFill>
            </a:endParaRPr>
          </a:p>
          <a:p>
            <a:pPr marL="0" lvl="0" indent="0" algn="l" rtl="0">
              <a:lnSpc>
                <a:spcPct val="115000"/>
              </a:lnSpc>
              <a:spcBef>
                <a:spcPts val="0"/>
              </a:spcBef>
              <a:spcAft>
                <a:spcPts val="0"/>
              </a:spcAft>
              <a:buNone/>
            </a:pPr>
            <a:r>
              <a:rPr lang="en" sz="1250" u="sng">
                <a:solidFill>
                  <a:srgbClr val="000087"/>
                </a:solidFill>
              </a:rPr>
              <a:t>Sandra Laine</a:t>
            </a:r>
            <a:r>
              <a:rPr lang="en" sz="1250">
                <a:solidFill>
                  <a:schemeClr val="dk1"/>
                </a:solidFill>
              </a:rPr>
              <a:t>, service national du RÉCIT, domaine des langues</a:t>
            </a:r>
            <a:endParaRPr sz="1250">
              <a:solidFill>
                <a:schemeClr val="dk1"/>
              </a:solidFill>
            </a:endParaRPr>
          </a:p>
          <a:p>
            <a:pPr marL="0" lvl="0" indent="0" algn="l" rtl="0">
              <a:lnSpc>
                <a:spcPct val="115000"/>
              </a:lnSpc>
              <a:spcBef>
                <a:spcPts val="0"/>
              </a:spcBef>
              <a:spcAft>
                <a:spcPts val="0"/>
              </a:spcAft>
              <a:buNone/>
            </a:pPr>
            <a:r>
              <a:rPr lang="en" sz="1250">
                <a:solidFill>
                  <a:schemeClr val="dk1"/>
                </a:solidFill>
              </a:rPr>
              <a:t>Commission scolaire Marie-Victorin</a:t>
            </a:r>
            <a:endParaRPr sz="1250">
              <a:solidFill>
                <a:schemeClr val="dk1"/>
              </a:solidFill>
            </a:endParaRPr>
          </a:p>
        </p:txBody>
      </p:sp>
      <p:pic>
        <p:nvPicPr>
          <p:cNvPr id="58" name="Google Shape;58;p13"/>
          <p:cNvPicPr preferRelativeResize="0"/>
          <p:nvPr/>
        </p:nvPicPr>
        <p:blipFill>
          <a:blip r:embed="rId4">
            <a:alphaModFix/>
          </a:blip>
          <a:stretch>
            <a:fillRect/>
          </a:stretch>
        </p:blipFill>
        <p:spPr>
          <a:xfrm>
            <a:off x="6551275" y="9400250"/>
            <a:ext cx="838200" cy="295275"/>
          </a:xfrm>
          <a:prstGeom prst="rect">
            <a:avLst/>
          </a:prstGeom>
          <a:noFill/>
          <a:ln>
            <a:noFill/>
          </a:ln>
        </p:spPr>
      </p:pic>
      <p:pic>
        <p:nvPicPr>
          <p:cNvPr id="59" name="Google Shape;59;p13"/>
          <p:cNvPicPr preferRelativeResize="0"/>
          <p:nvPr/>
        </p:nvPicPr>
        <p:blipFill>
          <a:blip r:embed="rId5">
            <a:alphaModFix/>
          </a:blip>
          <a:stretch>
            <a:fillRect/>
          </a:stretch>
        </p:blipFill>
        <p:spPr>
          <a:xfrm>
            <a:off x="6390375" y="8072300"/>
            <a:ext cx="1160000" cy="1160000"/>
          </a:xfrm>
          <a:prstGeom prst="rect">
            <a:avLst/>
          </a:prstGeom>
          <a:noFill/>
          <a:ln>
            <a:noFill/>
          </a:ln>
        </p:spPr>
      </p:pic>
      <p:pic>
        <p:nvPicPr>
          <p:cNvPr id="60" name="Google Shape;60;p13"/>
          <p:cNvPicPr preferRelativeResize="0"/>
          <p:nvPr/>
        </p:nvPicPr>
        <p:blipFill>
          <a:blip r:embed="rId6">
            <a:alphaModFix/>
          </a:blip>
          <a:stretch>
            <a:fillRect/>
          </a:stretch>
        </p:blipFill>
        <p:spPr>
          <a:xfrm>
            <a:off x="152400" y="5777250"/>
            <a:ext cx="2773092" cy="31692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p:nvPr/>
        </p:nvSpPr>
        <p:spPr>
          <a:xfrm>
            <a:off x="259875" y="330875"/>
            <a:ext cx="7156500" cy="11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Ubuntu"/>
                <a:ea typeface="Ubuntu"/>
                <a:cs typeface="Ubuntu"/>
                <a:sym typeface="Ubuntu"/>
              </a:rPr>
              <a:t>Activity 1A - Preparation Task : Reading the Book</a:t>
            </a:r>
            <a:endParaRPr sz="1600" b="1">
              <a:solidFill>
                <a:schemeClr val="dk1"/>
              </a:solidFill>
              <a:latin typeface="Ubuntu"/>
              <a:ea typeface="Ubuntu"/>
              <a:cs typeface="Ubuntu"/>
              <a:sym typeface="Ubuntu"/>
            </a:endParaRPr>
          </a:p>
          <a:p>
            <a:pPr marL="0" lvl="0" indent="0" algn="l" rtl="0">
              <a:lnSpc>
                <a:spcPct val="115000"/>
              </a:lnSpc>
              <a:spcBef>
                <a:spcPts val="0"/>
              </a:spcBef>
              <a:spcAft>
                <a:spcPts val="0"/>
              </a:spcAft>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None/>
            </a:pPr>
            <a:r>
              <a:rPr lang="en" sz="1600">
                <a:solidFill>
                  <a:schemeClr val="dk1"/>
                </a:solidFill>
                <a:latin typeface="Ubuntu"/>
                <a:ea typeface="Ubuntu"/>
                <a:cs typeface="Ubuntu"/>
                <a:sym typeface="Ubuntu"/>
              </a:rPr>
              <a:t>Take notes on what your hear and see in the book that you want to remember. </a:t>
            </a:r>
            <a:endParaRPr sz="1600">
              <a:solidFill>
                <a:schemeClr val="dk1"/>
              </a:solidFill>
              <a:latin typeface="Ubuntu"/>
              <a:ea typeface="Ubuntu"/>
              <a:cs typeface="Ubuntu"/>
              <a:sym typeface="Ubuntu"/>
            </a:endParaRPr>
          </a:p>
          <a:p>
            <a:pPr marL="0" lvl="0" indent="0" algn="l" rtl="0">
              <a:lnSpc>
                <a:spcPct val="115000"/>
              </a:lnSpc>
              <a:spcBef>
                <a:spcPts val="0"/>
              </a:spcBef>
              <a:spcAft>
                <a:spcPts val="0"/>
              </a:spcAft>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p:txBody>
      </p:sp>
      <p:sp>
        <p:nvSpPr>
          <p:cNvPr id="66" name="Google Shape;66;p14"/>
          <p:cNvSpPr/>
          <p:nvPr/>
        </p:nvSpPr>
        <p:spPr>
          <a:xfrm>
            <a:off x="362400" y="1687300"/>
            <a:ext cx="7047600" cy="3044100"/>
          </a:xfrm>
          <a:prstGeom prst="roundRect">
            <a:avLst>
              <a:gd name="adj" fmla="val 16667"/>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p:nvPr/>
        </p:nvSpPr>
        <p:spPr>
          <a:xfrm>
            <a:off x="307950" y="4913325"/>
            <a:ext cx="7156500" cy="11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Ubuntu"/>
                <a:ea typeface="Ubuntu"/>
                <a:cs typeface="Ubuntu"/>
                <a:sym typeface="Ubuntu"/>
              </a:rPr>
              <a:t>Activity 1C - Preparation Task: Watch the Movie Trailer</a:t>
            </a:r>
            <a:endParaRPr sz="1600" b="1">
              <a:solidFill>
                <a:schemeClr val="dk1"/>
              </a:solidFill>
              <a:latin typeface="Ubuntu"/>
              <a:ea typeface="Ubuntu"/>
              <a:cs typeface="Ubuntu"/>
              <a:sym typeface="Ubuntu"/>
            </a:endParaRPr>
          </a:p>
          <a:p>
            <a:pPr marL="0" lvl="0" indent="0" algn="l" rtl="0">
              <a:spcBef>
                <a:spcPts val="0"/>
              </a:spcBef>
              <a:spcAft>
                <a:spcPts val="0"/>
              </a:spcAft>
              <a:buNone/>
            </a:pPr>
            <a:endParaRPr sz="1600">
              <a:solidFill>
                <a:schemeClr val="dk1"/>
              </a:solidFill>
              <a:latin typeface="Ubuntu"/>
              <a:ea typeface="Ubuntu"/>
              <a:cs typeface="Ubuntu"/>
              <a:sym typeface="Ubuntu"/>
            </a:endParaRPr>
          </a:p>
          <a:p>
            <a:pPr marL="0" lvl="0" indent="0" algn="l" rtl="0">
              <a:spcBef>
                <a:spcPts val="0"/>
              </a:spcBef>
              <a:spcAft>
                <a:spcPts val="0"/>
              </a:spcAft>
              <a:buNone/>
            </a:pPr>
            <a:r>
              <a:rPr lang="en" sz="1600">
                <a:solidFill>
                  <a:schemeClr val="dk1"/>
                </a:solidFill>
                <a:latin typeface="Ubuntu"/>
                <a:ea typeface="Ubuntu"/>
                <a:cs typeface="Ubuntu"/>
                <a:sym typeface="Ubuntu"/>
              </a:rPr>
              <a:t>Take notes on what your hear and see in the movie trailer.</a:t>
            </a:r>
            <a:endParaRPr sz="1600">
              <a:solidFill>
                <a:schemeClr val="dk1"/>
              </a:solidFill>
              <a:latin typeface="Ubuntu"/>
              <a:ea typeface="Ubuntu"/>
              <a:cs typeface="Ubuntu"/>
              <a:sym typeface="Ubuntu"/>
            </a:endParaRPr>
          </a:p>
          <a:p>
            <a:pPr marL="0" lvl="0" indent="0" algn="l" rtl="0">
              <a:spcBef>
                <a:spcPts val="0"/>
              </a:spcBef>
              <a:spcAft>
                <a:spcPts val="0"/>
              </a:spcAft>
              <a:buNone/>
            </a:pPr>
            <a:endParaRPr sz="1600">
              <a:solidFill>
                <a:schemeClr val="dk1"/>
              </a:solidFill>
              <a:latin typeface="Ubuntu"/>
              <a:ea typeface="Ubuntu"/>
              <a:cs typeface="Ubuntu"/>
              <a:sym typeface="Ubuntu"/>
            </a:endParaRPr>
          </a:p>
        </p:txBody>
      </p:sp>
      <p:sp>
        <p:nvSpPr>
          <p:cNvPr id="68" name="Google Shape;68;p14"/>
          <p:cNvSpPr/>
          <p:nvPr/>
        </p:nvSpPr>
        <p:spPr>
          <a:xfrm>
            <a:off x="314325" y="6087825"/>
            <a:ext cx="7047600" cy="3044100"/>
          </a:xfrm>
          <a:prstGeom prst="roundRect">
            <a:avLst>
              <a:gd name="adj" fmla="val 16667"/>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14"/>
          <p:cNvPicPr preferRelativeResize="0"/>
          <p:nvPr/>
        </p:nvPicPr>
        <p:blipFill>
          <a:blip r:embed="rId3">
            <a:alphaModFix/>
          </a:blip>
          <a:stretch>
            <a:fillRect/>
          </a:stretch>
        </p:blipFill>
        <p:spPr>
          <a:xfrm>
            <a:off x="4911850" y="9262274"/>
            <a:ext cx="2382251" cy="729950"/>
          </a:xfrm>
          <a:prstGeom prst="rect">
            <a:avLst/>
          </a:prstGeom>
          <a:noFill/>
          <a:ln>
            <a:noFill/>
          </a:ln>
        </p:spPr>
      </p:pic>
      <p:sp>
        <p:nvSpPr>
          <p:cNvPr id="70" name="Google Shape;70;p1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p:nvPr/>
        </p:nvSpPr>
        <p:spPr>
          <a:xfrm>
            <a:off x="281225" y="278500"/>
            <a:ext cx="58896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b="1">
                <a:solidFill>
                  <a:schemeClr val="dk1"/>
                </a:solidFill>
                <a:latin typeface="Ubuntu"/>
                <a:ea typeface="Ubuntu"/>
                <a:cs typeface="Ubuntu"/>
                <a:sym typeface="Ubuntu"/>
              </a:rPr>
              <a:t>Activity 2 - Create a Timeline of the Important Events in the Tall Tale. </a:t>
            </a:r>
            <a:endParaRPr sz="1600" b="1">
              <a:solidFill>
                <a:schemeClr val="dk1"/>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p:txBody>
      </p:sp>
      <p:sp>
        <p:nvSpPr>
          <p:cNvPr id="76" name="Google Shape;76;p15"/>
          <p:cNvSpPr/>
          <p:nvPr/>
        </p:nvSpPr>
        <p:spPr>
          <a:xfrm>
            <a:off x="413575" y="1621250"/>
            <a:ext cx="2431800" cy="8007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p:nvPr/>
        </p:nvSpPr>
        <p:spPr>
          <a:xfrm rot="-5400000">
            <a:off x="-3200825" y="5285150"/>
            <a:ext cx="79575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Read the story again. Take notes on the keywords that represent the important events in the tall tale they hear from their grandpa. </a:t>
            </a:r>
            <a:endParaRPr>
              <a:solidFill>
                <a:schemeClr val="dk1"/>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Ubuntu"/>
                <a:ea typeface="Ubuntu"/>
                <a:cs typeface="Ubuntu"/>
                <a:sym typeface="Ubuntu"/>
              </a:rPr>
              <a:t>					</a:t>
            </a:r>
            <a:endParaRPr sz="110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100">
                <a:solidFill>
                  <a:schemeClr val="dk1"/>
                </a:solidFill>
                <a:latin typeface="Ubuntu"/>
                <a:ea typeface="Ubuntu"/>
                <a:cs typeface="Ubuntu"/>
                <a:sym typeface="Ubuntu"/>
              </a:rPr>
              <a:t>				</a:t>
            </a:r>
            <a:endParaRPr sz="110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100">
                <a:solidFill>
                  <a:schemeClr val="dk1"/>
                </a:solidFill>
                <a:latin typeface="Ubuntu"/>
                <a:ea typeface="Ubuntu"/>
                <a:cs typeface="Ubuntu"/>
                <a:sym typeface="Ubuntu"/>
              </a:rPr>
              <a:t>			</a:t>
            </a:r>
            <a:endParaRPr sz="110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100">
                <a:solidFill>
                  <a:schemeClr val="dk1"/>
                </a:solidFill>
                <a:latin typeface="Ubuntu"/>
                <a:ea typeface="Ubuntu"/>
                <a:cs typeface="Ubuntu"/>
                <a:sym typeface="Ubuntu"/>
              </a:rPr>
              <a:t>		</a:t>
            </a:r>
            <a:endParaRPr sz="1100">
              <a:solidFill>
                <a:schemeClr val="dk1"/>
              </a:solidFill>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sp>
        <p:nvSpPr>
          <p:cNvPr id="78" name="Google Shape;78;p15"/>
          <p:cNvSpPr txBox="1"/>
          <p:nvPr/>
        </p:nvSpPr>
        <p:spPr>
          <a:xfrm rot="-10799367">
            <a:off x="3755351" y="8817150"/>
            <a:ext cx="3258900" cy="446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latin typeface="Ubuntu"/>
                <a:ea typeface="Ubuntu"/>
                <a:cs typeface="Ubuntu"/>
                <a:sym typeface="Ubuntu"/>
              </a:rPr>
              <a:t>Grandpa tells the bedtime story. </a:t>
            </a:r>
            <a:endParaRPr sz="1600">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None/>
            </a:pPr>
            <a:endParaRPr/>
          </a:p>
        </p:txBody>
      </p:sp>
      <p:sp>
        <p:nvSpPr>
          <p:cNvPr id="79" name="Google Shape;79;p15"/>
          <p:cNvSpPr txBox="1"/>
          <p:nvPr/>
        </p:nvSpPr>
        <p:spPr>
          <a:xfrm rot="-10799480">
            <a:off x="3400450" y="1671050"/>
            <a:ext cx="3968700" cy="662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Ubuntu"/>
                <a:ea typeface="Ubuntu"/>
                <a:cs typeface="Ubuntu"/>
                <a:sym typeface="Ubuntu"/>
              </a:rPr>
              <a:t>The children can almost smell mashed potatoes and see a giant pat of butter at</a:t>
            </a:r>
            <a:endParaRPr sz="1600">
              <a:latin typeface="Ubuntu"/>
              <a:ea typeface="Ubuntu"/>
              <a:cs typeface="Ubuntu"/>
              <a:sym typeface="Ubuntu"/>
            </a:endParaRPr>
          </a:p>
          <a:p>
            <a:pPr marL="0" lvl="0" indent="0" algn="l" rtl="0">
              <a:lnSpc>
                <a:spcPct val="115000"/>
              </a:lnSpc>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
        <p:nvSpPr>
          <p:cNvPr id="80" name="Google Shape;80;p15"/>
          <p:cNvSpPr/>
          <p:nvPr/>
        </p:nvSpPr>
        <p:spPr>
          <a:xfrm>
            <a:off x="3647000" y="6959663"/>
            <a:ext cx="1637700" cy="1737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647000" y="4749588"/>
            <a:ext cx="1637700" cy="1737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5726100" y="5813750"/>
            <a:ext cx="1637700" cy="1737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5731450" y="3292200"/>
            <a:ext cx="1637700" cy="1737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3647000" y="2539525"/>
            <a:ext cx="1637700" cy="1737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15"/>
          <p:cNvCxnSpPr/>
          <p:nvPr/>
        </p:nvCxnSpPr>
        <p:spPr>
          <a:xfrm rot="10800000" flipH="1">
            <a:off x="5488900" y="2597350"/>
            <a:ext cx="33000" cy="5955600"/>
          </a:xfrm>
          <a:prstGeom prst="straightConnector1">
            <a:avLst/>
          </a:prstGeom>
          <a:noFill/>
          <a:ln w="28575" cap="flat" cmpd="sng">
            <a:solidFill>
              <a:schemeClr val="dk2"/>
            </a:solidFill>
            <a:prstDash val="solid"/>
            <a:round/>
            <a:headEnd type="none" w="med" len="med"/>
            <a:tailEnd type="none" w="med" len="med"/>
          </a:ln>
        </p:spPr>
      </p:cxnSp>
      <p:cxnSp>
        <p:nvCxnSpPr>
          <p:cNvPr id="86" name="Google Shape;86;p15"/>
          <p:cNvCxnSpPr/>
          <p:nvPr/>
        </p:nvCxnSpPr>
        <p:spPr>
          <a:xfrm rot="5400000">
            <a:off x="5411118" y="3189126"/>
            <a:ext cx="300" cy="246900"/>
          </a:xfrm>
          <a:prstGeom prst="straightConnector1">
            <a:avLst/>
          </a:prstGeom>
          <a:noFill/>
          <a:ln w="38100" cap="flat" cmpd="sng">
            <a:solidFill>
              <a:schemeClr val="dk2"/>
            </a:solidFill>
            <a:prstDash val="solid"/>
            <a:round/>
            <a:headEnd type="none" w="med" len="med"/>
            <a:tailEnd type="none" w="med" len="med"/>
          </a:ln>
        </p:spPr>
      </p:cxnSp>
      <p:cxnSp>
        <p:nvCxnSpPr>
          <p:cNvPr id="87" name="Google Shape;87;p15"/>
          <p:cNvCxnSpPr/>
          <p:nvPr/>
        </p:nvCxnSpPr>
        <p:spPr>
          <a:xfrm rot="5400000">
            <a:off x="5612193" y="3870926"/>
            <a:ext cx="300" cy="246900"/>
          </a:xfrm>
          <a:prstGeom prst="straightConnector1">
            <a:avLst/>
          </a:prstGeom>
          <a:noFill/>
          <a:ln w="38100" cap="flat" cmpd="sng">
            <a:solidFill>
              <a:schemeClr val="dk2"/>
            </a:solidFill>
            <a:prstDash val="solid"/>
            <a:round/>
            <a:headEnd type="none" w="med" len="med"/>
            <a:tailEnd type="none" w="med" len="med"/>
          </a:ln>
        </p:spPr>
      </p:cxnSp>
      <p:cxnSp>
        <p:nvCxnSpPr>
          <p:cNvPr id="88" name="Google Shape;88;p15"/>
          <p:cNvCxnSpPr/>
          <p:nvPr/>
        </p:nvCxnSpPr>
        <p:spPr>
          <a:xfrm rot="5400000">
            <a:off x="5384643" y="5494651"/>
            <a:ext cx="300" cy="246900"/>
          </a:xfrm>
          <a:prstGeom prst="straightConnector1">
            <a:avLst/>
          </a:prstGeom>
          <a:noFill/>
          <a:ln w="38100" cap="flat" cmpd="sng">
            <a:solidFill>
              <a:schemeClr val="dk2"/>
            </a:solidFill>
            <a:prstDash val="solid"/>
            <a:round/>
            <a:headEnd type="none" w="med" len="med"/>
            <a:tailEnd type="none" w="med" len="med"/>
          </a:ln>
        </p:spPr>
      </p:cxnSp>
      <p:cxnSp>
        <p:nvCxnSpPr>
          <p:cNvPr id="89" name="Google Shape;89;p15"/>
          <p:cNvCxnSpPr/>
          <p:nvPr/>
        </p:nvCxnSpPr>
        <p:spPr>
          <a:xfrm rot="5400000">
            <a:off x="5612193" y="6464288"/>
            <a:ext cx="300" cy="246900"/>
          </a:xfrm>
          <a:prstGeom prst="straightConnector1">
            <a:avLst/>
          </a:prstGeom>
          <a:noFill/>
          <a:ln w="38100" cap="flat" cmpd="sng">
            <a:solidFill>
              <a:schemeClr val="dk2"/>
            </a:solidFill>
            <a:prstDash val="solid"/>
            <a:round/>
            <a:headEnd type="none" w="med" len="med"/>
            <a:tailEnd type="none" w="med" len="med"/>
          </a:ln>
        </p:spPr>
      </p:cxnSp>
      <p:cxnSp>
        <p:nvCxnSpPr>
          <p:cNvPr id="90" name="Google Shape;90;p15"/>
          <p:cNvCxnSpPr/>
          <p:nvPr/>
        </p:nvCxnSpPr>
        <p:spPr>
          <a:xfrm rot="5400000">
            <a:off x="5384643" y="7710314"/>
            <a:ext cx="300" cy="246900"/>
          </a:xfrm>
          <a:prstGeom prst="straightConnector1">
            <a:avLst/>
          </a:prstGeom>
          <a:noFill/>
          <a:ln w="38100" cap="flat" cmpd="sng">
            <a:solidFill>
              <a:schemeClr val="dk2"/>
            </a:solidFill>
            <a:prstDash val="solid"/>
            <a:round/>
            <a:headEnd type="none" w="med" len="med"/>
            <a:tailEnd type="none" w="med" len="med"/>
          </a:ln>
        </p:spPr>
      </p:cxnSp>
      <p:sp>
        <p:nvSpPr>
          <p:cNvPr id="91" name="Google Shape;91;p1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92" name="Google Shape;92;p15"/>
          <p:cNvPicPr preferRelativeResize="0"/>
          <p:nvPr/>
        </p:nvPicPr>
        <p:blipFill rotWithShape="1">
          <a:blip r:embed="rId3">
            <a:alphaModFix/>
          </a:blip>
          <a:srcRect t="16722"/>
          <a:stretch/>
        </p:blipFill>
        <p:spPr>
          <a:xfrm>
            <a:off x="4911850" y="9384325"/>
            <a:ext cx="2382251" cy="607900"/>
          </a:xfrm>
          <a:prstGeom prst="rect">
            <a:avLst/>
          </a:prstGeom>
          <a:noFill/>
          <a:ln>
            <a:noFill/>
          </a:ln>
        </p:spPr>
      </p:pic>
      <p:pic>
        <p:nvPicPr>
          <p:cNvPr id="93" name="Google Shape;93;p15"/>
          <p:cNvPicPr preferRelativeResize="0"/>
          <p:nvPr/>
        </p:nvPicPr>
        <p:blipFill>
          <a:blip r:embed="rId4">
            <a:alphaModFix/>
          </a:blip>
          <a:stretch>
            <a:fillRect/>
          </a:stretch>
        </p:blipFill>
        <p:spPr>
          <a:xfrm>
            <a:off x="5911625" y="131375"/>
            <a:ext cx="1277353" cy="1258275"/>
          </a:xfrm>
          <a:prstGeom prst="rect">
            <a:avLst/>
          </a:prstGeom>
          <a:noFill/>
          <a:ln>
            <a:noFill/>
          </a:ln>
        </p:spPr>
      </p:pic>
      <p:sp>
        <p:nvSpPr>
          <p:cNvPr id="94" name="Google Shape;94;p15"/>
          <p:cNvSpPr txBox="1"/>
          <p:nvPr/>
        </p:nvSpPr>
        <p:spPr>
          <a:xfrm>
            <a:off x="5731450" y="1171575"/>
            <a:ext cx="1637700" cy="3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rgbClr val="CC3300"/>
                </a:solidFill>
                <a:hlinkClick r:id="rId5">
                  <a:extLst>
                    <a:ext uri="{A12FA001-AC4F-418D-AE19-62706E023703}">
                      <ahyp:hlinkClr xmlns:ahyp="http://schemas.microsoft.com/office/drawing/2018/hyperlinkcolor" val="tx"/>
                    </a:ext>
                  </a:extLst>
                </a:hlinkClick>
              </a:rPr>
              <a:t>recit.org/ul/pfw </a:t>
            </a:r>
            <a:endParaRPr sz="1500" b="1">
              <a:solidFill>
                <a:srgbClr val="CC3300"/>
              </a:solidFill>
            </a:endParaRPr>
          </a:p>
          <a:p>
            <a:pPr marL="0" lvl="0" indent="0" algn="l" rtl="0">
              <a:lnSpc>
                <a:spcPct val="115000"/>
              </a:lnSpc>
              <a:spcBef>
                <a:spcPts val="0"/>
              </a:spcBef>
              <a:spcAft>
                <a:spcPts val="0"/>
              </a:spcAft>
              <a:buNone/>
            </a:pPr>
            <a:r>
              <a:rPr lang="en" sz="1100">
                <a:solidFill>
                  <a:srgbClr val="CC3300"/>
                </a:solidFill>
              </a:rPr>
              <a:t>					</a:t>
            </a:r>
            <a:endParaRPr sz="1100">
              <a:solidFill>
                <a:srgbClr val="CC3300"/>
              </a:solidFill>
            </a:endParaRPr>
          </a:p>
          <a:p>
            <a:pPr marL="0" lvl="0" indent="0" algn="l" rtl="0">
              <a:spcBef>
                <a:spcPts val="0"/>
              </a:spcBef>
              <a:spcAft>
                <a:spcPts val="0"/>
              </a:spcAft>
              <a:buNone/>
            </a:pPr>
            <a:r>
              <a:rPr lang="en" sz="1100">
                <a:solidFill>
                  <a:srgbClr val="CC3300"/>
                </a:solidFill>
              </a:rPr>
              <a:t>				</a:t>
            </a:r>
            <a:endParaRPr sz="1100">
              <a:solidFill>
                <a:srgbClr val="CC3300"/>
              </a:solidFill>
            </a:endParaRPr>
          </a:p>
          <a:p>
            <a:pPr marL="0" lvl="0" indent="0" algn="l" rtl="0">
              <a:spcBef>
                <a:spcPts val="0"/>
              </a:spcBef>
              <a:spcAft>
                <a:spcPts val="0"/>
              </a:spcAft>
              <a:buNone/>
            </a:pPr>
            <a:r>
              <a:rPr lang="en" sz="1100">
                <a:solidFill>
                  <a:srgbClr val="CC3300"/>
                </a:solidFill>
              </a:rPr>
              <a:t>			</a:t>
            </a:r>
            <a:endParaRPr sz="1100">
              <a:solidFill>
                <a:srgbClr val="CC3300"/>
              </a:solidFill>
            </a:endParaRPr>
          </a:p>
          <a:p>
            <a:pPr marL="0" lvl="0" indent="0" algn="l" rtl="0">
              <a:spcBef>
                <a:spcPts val="0"/>
              </a:spcBef>
              <a:spcAft>
                <a:spcPts val="0"/>
              </a:spcAft>
              <a:buNone/>
            </a:pPr>
            <a:r>
              <a:rPr lang="en" sz="1100">
                <a:solidFill>
                  <a:srgbClr val="CC3300"/>
                </a:solidFill>
              </a:rPr>
              <a:t>		</a:t>
            </a:r>
            <a:endParaRPr sz="1100">
              <a:solidFill>
                <a:srgbClr val="CC33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00" name="Google Shape;100;p16"/>
          <p:cNvSpPr txBox="1"/>
          <p:nvPr/>
        </p:nvSpPr>
        <p:spPr>
          <a:xfrm>
            <a:off x="297775" y="309300"/>
            <a:ext cx="5851500" cy="16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Ubuntu"/>
                <a:ea typeface="Ubuntu"/>
                <a:cs typeface="Ubuntu"/>
                <a:sym typeface="Ubuntu"/>
              </a:rPr>
              <a:t>Activity 3B - Become An Expert in A Weather Phenomenon</a:t>
            </a:r>
            <a:endParaRPr sz="1600" b="1">
              <a:solidFill>
                <a:schemeClr val="dk1"/>
              </a:solidFill>
              <a:latin typeface="Ubuntu"/>
              <a:ea typeface="Ubuntu"/>
              <a:cs typeface="Ubuntu"/>
              <a:sym typeface="Ubuntu"/>
            </a:endParaRPr>
          </a:p>
          <a:p>
            <a:pPr marL="0" lvl="0" indent="0" algn="l" rtl="0">
              <a:lnSpc>
                <a:spcPct val="115000"/>
              </a:lnSpc>
              <a:spcBef>
                <a:spcPts val="0"/>
              </a:spcBef>
              <a:spcAft>
                <a:spcPts val="0"/>
              </a:spcAft>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None/>
            </a:pPr>
            <a:r>
              <a:rPr lang="en" sz="1600">
                <a:solidFill>
                  <a:schemeClr val="dk1"/>
                </a:solidFill>
                <a:latin typeface="Ubuntu"/>
                <a:ea typeface="Ubuntu"/>
                <a:cs typeface="Ubuntu"/>
                <a:sym typeface="Ubuntu"/>
              </a:rPr>
              <a:t>Step 1  - In your expert group, find informations about one of these meteorological phenomena and write them in this chart. Use keywords. </a:t>
            </a:r>
            <a:br>
              <a:rPr lang="en" sz="1600">
                <a:solidFill>
                  <a:schemeClr val="dk1"/>
                </a:solidFill>
                <a:latin typeface="Ubuntu"/>
                <a:ea typeface="Ubuntu"/>
                <a:cs typeface="Ubuntu"/>
                <a:sym typeface="Ubuntu"/>
              </a:rPr>
            </a:br>
            <a:br>
              <a:rPr lang="en" sz="1600">
                <a:solidFill>
                  <a:schemeClr val="dk1"/>
                </a:solidFill>
                <a:latin typeface="Ubuntu"/>
                <a:ea typeface="Ubuntu"/>
                <a:cs typeface="Ubuntu"/>
                <a:sym typeface="Ubuntu"/>
              </a:rPr>
            </a:br>
            <a:r>
              <a:rPr lang="en" sz="1600">
                <a:solidFill>
                  <a:schemeClr val="dk1"/>
                </a:solidFill>
                <a:latin typeface="Ubuntu"/>
                <a:ea typeface="Ubuntu"/>
                <a:cs typeface="Ubuntu"/>
                <a:sym typeface="Ubuntu"/>
              </a:rPr>
              <a:t>Step 2 - Go back into your teams to share your findings with others and take notes on the other students' findings. </a:t>
            </a:r>
            <a:endParaRPr sz="1600">
              <a:solidFill>
                <a:schemeClr val="dk1"/>
              </a:solidFill>
              <a:latin typeface="Ubuntu"/>
              <a:ea typeface="Ubuntu"/>
              <a:cs typeface="Ubuntu"/>
              <a:sym typeface="Ubuntu"/>
            </a:endParaRPr>
          </a:p>
          <a:p>
            <a:pPr marL="0" lvl="0" indent="0" algn="l" rtl="0">
              <a:lnSpc>
                <a:spcPct val="115000"/>
              </a:lnSpc>
              <a:spcBef>
                <a:spcPts val="0"/>
              </a:spcBef>
              <a:spcAft>
                <a:spcPts val="0"/>
              </a:spcAft>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a:p>
            <a:pPr marL="0" lvl="0" indent="0" algn="l" rtl="0">
              <a:spcBef>
                <a:spcPts val="0"/>
              </a:spcBef>
              <a:spcAft>
                <a:spcPts val="0"/>
              </a:spcAft>
              <a:buNone/>
            </a:pPr>
            <a:r>
              <a:rPr lang="en" sz="1600">
                <a:solidFill>
                  <a:schemeClr val="dk1"/>
                </a:solidFill>
                <a:latin typeface="Ubuntu"/>
                <a:ea typeface="Ubuntu"/>
                <a:cs typeface="Ubuntu"/>
                <a:sym typeface="Ubuntu"/>
              </a:rPr>
              <a:t>		</a:t>
            </a:r>
            <a:endParaRPr sz="1600">
              <a:solidFill>
                <a:schemeClr val="dk1"/>
              </a:solidFill>
              <a:latin typeface="Ubuntu"/>
              <a:ea typeface="Ubuntu"/>
              <a:cs typeface="Ubuntu"/>
              <a:sym typeface="Ubuntu"/>
            </a:endParaRPr>
          </a:p>
        </p:txBody>
      </p:sp>
      <p:graphicFrame>
        <p:nvGraphicFramePr>
          <p:cNvPr id="101" name="Google Shape;101;p16"/>
          <p:cNvGraphicFramePr/>
          <p:nvPr/>
        </p:nvGraphicFramePr>
        <p:xfrm>
          <a:off x="297775" y="2670500"/>
          <a:ext cx="7000650" cy="6504906"/>
        </p:xfrm>
        <a:graphic>
          <a:graphicData uri="http://schemas.openxmlformats.org/drawingml/2006/table">
            <a:tbl>
              <a:tblPr>
                <a:noFill/>
                <a:tableStyleId>{EC1E82CE-8F84-4021-A504-17B125F72A6A}</a:tableStyleId>
              </a:tblPr>
              <a:tblGrid>
                <a:gridCol w="2524250">
                  <a:extLst>
                    <a:ext uri="{9D8B030D-6E8A-4147-A177-3AD203B41FA5}">
                      <a16:colId xmlns:a16="http://schemas.microsoft.com/office/drawing/2014/main" val="20000"/>
                    </a:ext>
                  </a:extLst>
                </a:gridCol>
                <a:gridCol w="4476400">
                  <a:extLst>
                    <a:ext uri="{9D8B030D-6E8A-4147-A177-3AD203B41FA5}">
                      <a16:colId xmlns:a16="http://schemas.microsoft.com/office/drawing/2014/main" val="20001"/>
                    </a:ext>
                  </a:extLst>
                </a:gridCol>
              </a:tblGrid>
              <a:tr h="730075">
                <a:tc>
                  <a:txBody>
                    <a:bodyPr/>
                    <a:lstStyle/>
                    <a:p>
                      <a:pPr marL="0" lvl="0" indent="0" algn="ctr" rtl="0">
                        <a:spcBef>
                          <a:spcPts val="0"/>
                        </a:spcBef>
                        <a:spcAft>
                          <a:spcPts val="0"/>
                        </a:spcAft>
                        <a:buClr>
                          <a:schemeClr val="dk1"/>
                        </a:buClr>
                        <a:buSzPts val="1100"/>
                        <a:buFont typeface="Arial"/>
                        <a:buNone/>
                      </a:pPr>
                      <a:r>
                        <a:rPr lang="en" sz="1600" b="1">
                          <a:solidFill>
                            <a:schemeClr val="dk1"/>
                          </a:solidFill>
                          <a:latin typeface="Ubuntu"/>
                          <a:ea typeface="Ubuntu"/>
                          <a:cs typeface="Ubuntu"/>
                          <a:sym typeface="Ubuntu"/>
                        </a:rPr>
                        <a:t>Meteorological phenomena </a:t>
                      </a:r>
                      <a:endParaRPr sz="1600" b="1">
                        <a:solidFill>
                          <a:schemeClr val="dk1"/>
                        </a:solidFill>
                        <a:latin typeface="Ubuntu"/>
                        <a:ea typeface="Ubuntu"/>
                        <a:cs typeface="Ubuntu"/>
                        <a:sym typeface="Ubuntu"/>
                      </a:endParaRPr>
                    </a:p>
                    <a:p>
                      <a:pPr marL="0" lvl="0" indent="0" algn="l" rtl="0">
                        <a:lnSpc>
                          <a:spcPct val="115000"/>
                        </a:lnSpc>
                        <a:spcBef>
                          <a:spcPts val="0"/>
                        </a:spcBef>
                        <a:spcAft>
                          <a:spcPts val="0"/>
                        </a:spcAft>
                        <a:buNone/>
                      </a:pPr>
                      <a:r>
                        <a:rPr lang="en" sz="1600">
                          <a:solidFill>
                            <a:schemeClr val="dk1"/>
                          </a:solidFill>
                          <a:latin typeface="Ubuntu"/>
                          <a:ea typeface="Ubuntu"/>
                          <a:cs typeface="Ubuntu"/>
                          <a:sym typeface="Ubuntu"/>
                        </a:rPr>
                        <a:t>			</a:t>
                      </a:r>
                      <a:endParaRPr sz="1600">
                        <a:latin typeface="Ubuntu"/>
                        <a:ea typeface="Ubuntu"/>
                        <a:cs typeface="Ubuntu"/>
                        <a:sym typeface="Ubuntu"/>
                      </a:endParaRPr>
                    </a:p>
                  </a:txBody>
                  <a:tcPr marL="91425" marR="91425" marT="91425" marB="91425"/>
                </a:tc>
                <a:tc>
                  <a:txBody>
                    <a:bodyPr/>
                    <a:lstStyle/>
                    <a:p>
                      <a:pPr marL="0" lvl="0" indent="0" algn="l" rtl="0">
                        <a:spcBef>
                          <a:spcPts val="0"/>
                        </a:spcBef>
                        <a:spcAft>
                          <a:spcPts val="0"/>
                        </a:spcAft>
                        <a:buNone/>
                      </a:pPr>
                      <a:r>
                        <a:rPr lang="en" sz="1600" b="1">
                          <a:latin typeface="Ubuntu"/>
                          <a:ea typeface="Ubuntu"/>
                          <a:cs typeface="Ubuntu"/>
                          <a:sym typeface="Ubuntu"/>
                        </a:rPr>
                        <a:t>Suggestions: </a:t>
                      </a:r>
                      <a:r>
                        <a:rPr lang="en" sz="1600">
                          <a:latin typeface="Ubuntu"/>
                          <a:ea typeface="Ubuntu"/>
                          <a:cs typeface="Ubuntu"/>
                          <a:sym typeface="Ubuntu"/>
                        </a:rPr>
                        <a:t>What does it do? What causes it? Where does it happen? Describe the damages (impact of the event on surroundings)?</a:t>
                      </a:r>
                      <a:endParaRPr sz="1600">
                        <a:latin typeface="Ubuntu"/>
                        <a:ea typeface="Ubuntu"/>
                        <a:cs typeface="Ubuntu"/>
                        <a:sym typeface="Ubuntu"/>
                      </a:endParaRPr>
                    </a:p>
                  </a:txBody>
                  <a:tcPr marL="91425" marR="91425" marT="91425" marB="91425"/>
                </a:tc>
                <a:extLst>
                  <a:ext uri="{0D108BD9-81ED-4DB2-BD59-A6C34878D82A}">
                    <a16:rowId xmlns:a16="http://schemas.microsoft.com/office/drawing/2014/main" val="10000"/>
                  </a:ext>
                </a:extLst>
              </a:tr>
              <a:tr h="1325625">
                <a:tc>
                  <a:txBody>
                    <a:bodyPr/>
                    <a:lstStyle/>
                    <a:p>
                      <a:pPr marL="0" lvl="0" indent="0" algn="l" rtl="0">
                        <a:spcBef>
                          <a:spcPts val="0"/>
                        </a:spcBef>
                        <a:spcAft>
                          <a:spcPts val="0"/>
                        </a:spcAft>
                        <a:buNone/>
                      </a:pPr>
                      <a:r>
                        <a:rPr lang="en" sz="1600" b="1">
                          <a:latin typeface="Ubuntu"/>
                          <a:ea typeface="Ubuntu"/>
                          <a:cs typeface="Ubuntu"/>
                          <a:sym typeface="Ubuntu"/>
                        </a:rPr>
                        <a:t>Tornado</a:t>
                      </a:r>
                      <a:endParaRPr sz="1600" b="1">
                        <a:latin typeface="Ubuntu"/>
                        <a:ea typeface="Ubuntu"/>
                        <a:cs typeface="Ubuntu"/>
                        <a:sym typeface="Ubuntu"/>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1325625">
                <a:tc>
                  <a:txBody>
                    <a:bodyPr/>
                    <a:lstStyle/>
                    <a:p>
                      <a:pPr marL="0" lvl="0" indent="0" algn="l" rtl="0">
                        <a:spcBef>
                          <a:spcPts val="0"/>
                        </a:spcBef>
                        <a:spcAft>
                          <a:spcPts val="0"/>
                        </a:spcAft>
                        <a:buNone/>
                      </a:pPr>
                      <a:r>
                        <a:rPr lang="en" sz="1600" b="1">
                          <a:latin typeface="Ubuntu"/>
                          <a:ea typeface="Ubuntu"/>
                          <a:cs typeface="Ubuntu"/>
                          <a:sym typeface="Ubuntu"/>
                        </a:rPr>
                        <a:t>Volcano</a:t>
                      </a:r>
                      <a:endParaRPr sz="1600" b="1">
                        <a:latin typeface="Ubuntu"/>
                        <a:ea typeface="Ubuntu"/>
                        <a:cs typeface="Ubuntu"/>
                        <a:sym typeface="Ubuntu"/>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1325625">
                <a:tc>
                  <a:txBody>
                    <a:bodyPr/>
                    <a:lstStyle/>
                    <a:p>
                      <a:pPr marL="0" lvl="0" indent="0" algn="l" rtl="0">
                        <a:spcBef>
                          <a:spcPts val="0"/>
                        </a:spcBef>
                        <a:spcAft>
                          <a:spcPts val="0"/>
                        </a:spcAft>
                        <a:buNone/>
                      </a:pPr>
                      <a:r>
                        <a:rPr lang="en" sz="1600" b="1">
                          <a:latin typeface="Ubuntu"/>
                          <a:ea typeface="Ubuntu"/>
                          <a:cs typeface="Ubuntu"/>
                          <a:sym typeface="Ubuntu"/>
                        </a:rPr>
                        <a:t>Tsunami</a:t>
                      </a:r>
                      <a:endParaRPr sz="1600" b="1">
                        <a:latin typeface="Ubuntu"/>
                        <a:ea typeface="Ubuntu"/>
                        <a:cs typeface="Ubuntu"/>
                        <a:sym typeface="Ubuntu"/>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1325625">
                <a:tc>
                  <a:txBody>
                    <a:bodyPr/>
                    <a:lstStyle/>
                    <a:p>
                      <a:pPr marL="0" lvl="0" indent="0" algn="l" rtl="0">
                        <a:spcBef>
                          <a:spcPts val="0"/>
                        </a:spcBef>
                        <a:spcAft>
                          <a:spcPts val="0"/>
                        </a:spcAft>
                        <a:buNone/>
                      </a:pPr>
                      <a:r>
                        <a:rPr lang="en" sz="1600" b="1">
                          <a:latin typeface="Ubuntu"/>
                          <a:ea typeface="Ubuntu"/>
                          <a:cs typeface="Ubuntu"/>
                          <a:sym typeface="Ubuntu"/>
                        </a:rPr>
                        <a:t>Sandstorm</a:t>
                      </a:r>
                      <a:endParaRPr sz="1600" b="1">
                        <a:latin typeface="Ubuntu"/>
                        <a:ea typeface="Ubuntu"/>
                        <a:cs typeface="Ubuntu"/>
                        <a:sym typeface="Ubuntu"/>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pic>
        <p:nvPicPr>
          <p:cNvPr id="102" name="Google Shape;102;p16"/>
          <p:cNvPicPr preferRelativeResize="0"/>
          <p:nvPr/>
        </p:nvPicPr>
        <p:blipFill rotWithShape="1">
          <a:blip r:embed="rId3">
            <a:alphaModFix/>
          </a:blip>
          <a:srcRect t="16722"/>
          <a:stretch/>
        </p:blipFill>
        <p:spPr>
          <a:xfrm>
            <a:off x="4916175" y="9200125"/>
            <a:ext cx="2382251" cy="607900"/>
          </a:xfrm>
          <a:prstGeom prst="rect">
            <a:avLst/>
          </a:prstGeom>
          <a:noFill/>
          <a:ln>
            <a:noFill/>
          </a:ln>
        </p:spPr>
      </p:pic>
      <p:pic>
        <p:nvPicPr>
          <p:cNvPr id="103" name="Google Shape;103;p16"/>
          <p:cNvPicPr preferRelativeResize="0"/>
          <p:nvPr/>
        </p:nvPicPr>
        <p:blipFill>
          <a:blip r:embed="rId4">
            <a:alphaModFix/>
          </a:blip>
          <a:stretch>
            <a:fillRect/>
          </a:stretch>
        </p:blipFill>
        <p:spPr>
          <a:xfrm>
            <a:off x="6149275" y="309300"/>
            <a:ext cx="1449175" cy="1407770"/>
          </a:xfrm>
          <a:prstGeom prst="rect">
            <a:avLst/>
          </a:prstGeom>
          <a:noFill/>
          <a:ln>
            <a:noFill/>
          </a:ln>
        </p:spPr>
      </p:pic>
      <p:sp>
        <p:nvSpPr>
          <p:cNvPr id="104" name="Google Shape;104;p16"/>
          <p:cNvSpPr txBox="1"/>
          <p:nvPr/>
        </p:nvSpPr>
        <p:spPr>
          <a:xfrm>
            <a:off x="6110363" y="1641600"/>
            <a:ext cx="1527000"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50" b="1" u="sng">
                <a:solidFill>
                  <a:srgbClr val="CC3300"/>
                </a:solidFill>
                <a:hlinkClick r:id="rId5">
                  <a:extLst>
                    <a:ext uri="{A12FA001-AC4F-418D-AE19-62706E023703}">
                      <ahyp:hlinkClr xmlns:ahyp="http://schemas.microsoft.com/office/drawing/2018/hyperlinkcolor" val="tx"/>
                    </a:ext>
                  </a:extLst>
                </a:hlinkClick>
              </a:rPr>
              <a:t>recit.org/ul/pze</a:t>
            </a: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10" name="Google Shape;110;p17"/>
          <p:cNvSpPr txBox="1"/>
          <p:nvPr/>
        </p:nvSpPr>
        <p:spPr>
          <a:xfrm>
            <a:off x="409575" y="248150"/>
            <a:ext cx="6617400" cy="6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600" b="1">
                <a:solidFill>
                  <a:schemeClr val="dk1"/>
                </a:solidFill>
                <a:latin typeface="Ubuntu"/>
                <a:ea typeface="Ubuntu"/>
                <a:cs typeface="Ubuntu"/>
                <a:sym typeface="Ubuntu"/>
              </a:rPr>
              <a:t>Activity 4 - Review Vocabulary About Weather Phenomena</a:t>
            </a:r>
            <a:endParaRPr sz="1600" b="1">
              <a:solidFill>
                <a:schemeClr val="dk1"/>
              </a:solidFill>
              <a:latin typeface="Ubuntu"/>
              <a:ea typeface="Ubuntu"/>
              <a:cs typeface="Ubuntu"/>
              <a:sym typeface="Ubuntu"/>
            </a:endParaRPr>
          </a:p>
          <a:p>
            <a:pPr marL="0" lvl="0" indent="0" algn="l" rtl="0">
              <a:lnSpc>
                <a:spcPct val="115000"/>
              </a:lnSpc>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p:txBody>
      </p:sp>
      <p:sp>
        <p:nvSpPr>
          <p:cNvPr id="111" name="Google Shape;111;p17"/>
          <p:cNvSpPr/>
          <p:nvPr/>
        </p:nvSpPr>
        <p:spPr>
          <a:xfrm>
            <a:off x="409575" y="934600"/>
            <a:ext cx="5346450" cy="1186200"/>
          </a:xfrm>
          <a:prstGeom prst="roundRect">
            <a:avLst>
              <a:gd name="adj" fmla="val 16667"/>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r>
              <a:rPr lang="en" sz="1100" dirty="0">
                <a:solidFill>
                  <a:schemeClr val="dk1"/>
                </a:solidFill>
              </a:rPr>
              <a:t>				</a:t>
            </a:r>
          </a:p>
          <a:p>
            <a:pPr marL="0" lvl="0" indent="0" algn="l" rtl="0">
              <a:spcBef>
                <a:spcPts val="0"/>
              </a:spcBef>
              <a:spcAft>
                <a:spcPts val="0"/>
              </a:spcAft>
              <a:buNone/>
            </a:pPr>
            <a:br>
              <a:rPr lang="en" sz="1200" b="1" dirty="0">
                <a:solidFill>
                  <a:schemeClr val="dk1"/>
                </a:solidFill>
                <a:latin typeface="Ubuntu"/>
                <a:ea typeface="Ubuntu"/>
                <a:cs typeface="Ubuntu"/>
                <a:sym typeface="Ubuntu"/>
              </a:rPr>
            </a:br>
            <a:r>
              <a:rPr lang="en" sz="1200" b="1" dirty="0">
                <a:solidFill>
                  <a:schemeClr val="dk1"/>
                </a:solidFill>
                <a:latin typeface="Ubuntu"/>
                <a:ea typeface="Ubuntu"/>
                <a:cs typeface="Ubuntu"/>
                <a:sym typeface="Ubuntu"/>
              </a:rPr>
              <a:t>Scatter score:</a:t>
            </a:r>
            <a:endParaRPr sz="1200" b="1" dirty="0">
              <a:solidFill>
                <a:schemeClr val="dk1"/>
              </a:solidFill>
              <a:latin typeface="Ubuntu"/>
              <a:ea typeface="Ubuntu"/>
              <a:cs typeface="Ubuntu"/>
              <a:sym typeface="Ubuntu"/>
            </a:endParaRPr>
          </a:p>
          <a:p>
            <a:pPr marL="0" lvl="0" indent="0" algn="l" rtl="0">
              <a:lnSpc>
                <a:spcPct val="115000"/>
              </a:lnSpc>
              <a:spcBef>
                <a:spcPts val="1200"/>
              </a:spcBef>
              <a:spcAft>
                <a:spcPts val="0"/>
              </a:spcAft>
              <a:buNone/>
            </a:pPr>
            <a:r>
              <a:rPr lang="en" sz="1200" b="1" dirty="0">
                <a:solidFill>
                  <a:schemeClr val="dk1"/>
                </a:solidFill>
                <a:latin typeface="Ubuntu"/>
                <a:ea typeface="Ubuntu"/>
                <a:cs typeface="Ubuntu"/>
                <a:sym typeface="Ubuntu"/>
              </a:rPr>
              <a:t>I participated in this discussion:</a:t>
            </a:r>
            <a:r>
              <a:rPr lang="en" sz="1200" dirty="0">
                <a:solidFill>
                  <a:schemeClr val="dk1"/>
                </a:solidFill>
                <a:latin typeface="Ubuntu"/>
                <a:ea typeface="Ubuntu"/>
                <a:cs typeface="Ubuntu"/>
                <a:sym typeface="Ubuntu"/>
              </a:rPr>
              <a:t> </a:t>
            </a:r>
            <a:endParaRPr sz="1200" dirty="0">
              <a:solidFill>
                <a:schemeClr val="dk1"/>
              </a:solidFill>
              <a:latin typeface="Ubuntu"/>
              <a:ea typeface="Ubuntu"/>
              <a:cs typeface="Ubuntu"/>
              <a:sym typeface="Ubuntu"/>
            </a:endParaRPr>
          </a:p>
          <a:p>
            <a:pPr marL="0" lvl="0" indent="0" algn="l" rtl="0">
              <a:lnSpc>
                <a:spcPct val="115000"/>
              </a:lnSpc>
              <a:spcBef>
                <a:spcPts val="1200"/>
              </a:spcBef>
              <a:spcAft>
                <a:spcPts val="0"/>
              </a:spcAft>
              <a:buNone/>
            </a:pPr>
            <a:r>
              <a:rPr lang="en" sz="1200" dirty="0">
                <a:solidFill>
                  <a:schemeClr val="dk1"/>
                </a:solidFill>
                <a:latin typeface="Ubuntu"/>
                <a:ea typeface="Ubuntu"/>
                <a:cs typeface="Ubuntu"/>
                <a:sym typeface="Ubuntu"/>
              </a:rPr>
              <a:t>Always	Sometimes		Often 	Always</a:t>
            </a:r>
            <a:r>
              <a:rPr lang="en" sz="1300" dirty="0">
                <a:solidFill>
                  <a:schemeClr val="dk1"/>
                </a:solidFill>
                <a:latin typeface="Ubuntu"/>
                <a:ea typeface="Ubuntu"/>
                <a:cs typeface="Ubuntu"/>
                <a:sym typeface="Ubuntu"/>
              </a:rPr>
              <a:t>		</a:t>
            </a:r>
            <a:endParaRPr sz="1300" dirty="0">
              <a:solidFill>
                <a:schemeClr val="dk1"/>
              </a:solidFill>
              <a:latin typeface="Ubuntu"/>
              <a:ea typeface="Ubuntu"/>
              <a:cs typeface="Ubuntu"/>
              <a:sym typeface="Ubuntu"/>
            </a:endParaRPr>
          </a:p>
          <a:p>
            <a:pPr marL="0" lvl="0" indent="0" algn="l" rtl="0">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None/>
            </a:pPr>
            <a:endParaRPr dirty="0"/>
          </a:p>
        </p:txBody>
      </p:sp>
      <p:sp>
        <p:nvSpPr>
          <p:cNvPr id="112" name="Google Shape;112;p17"/>
          <p:cNvSpPr txBox="1"/>
          <p:nvPr/>
        </p:nvSpPr>
        <p:spPr>
          <a:xfrm>
            <a:off x="5628275" y="2084350"/>
            <a:ext cx="16542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50" b="1">
                <a:solidFill>
                  <a:srgbClr val="CC3300"/>
                </a:solidFill>
                <a:uFill>
                  <a:noFill/>
                </a:uFill>
                <a:hlinkClick r:id="rId3">
                  <a:extLst>
                    <a:ext uri="{A12FA001-AC4F-418D-AE19-62706E023703}">
                      <ahyp:hlinkClr xmlns:ahyp="http://schemas.microsoft.com/office/drawing/2018/hyperlinkcolor" val="tx"/>
                    </a:ext>
                  </a:extLst>
                </a:hlinkClick>
              </a:rPr>
              <a:t>recit.org/ul/phf</a:t>
            </a:r>
            <a:endParaRPr>
              <a:solidFill>
                <a:schemeClr val="dk1"/>
              </a:solidFill>
            </a:endParaRPr>
          </a:p>
        </p:txBody>
      </p:sp>
      <p:pic>
        <p:nvPicPr>
          <p:cNvPr id="113" name="Google Shape;113;p17"/>
          <p:cNvPicPr preferRelativeResize="0"/>
          <p:nvPr/>
        </p:nvPicPr>
        <p:blipFill>
          <a:blip r:embed="rId4">
            <a:alphaModFix/>
          </a:blip>
          <a:stretch>
            <a:fillRect/>
          </a:stretch>
        </p:blipFill>
        <p:spPr>
          <a:xfrm>
            <a:off x="5756025" y="785688"/>
            <a:ext cx="1398700" cy="1335123"/>
          </a:xfrm>
          <a:prstGeom prst="rect">
            <a:avLst/>
          </a:prstGeom>
          <a:noFill/>
          <a:ln>
            <a:noFill/>
          </a:ln>
        </p:spPr>
      </p:pic>
      <p:sp>
        <p:nvSpPr>
          <p:cNvPr id="114" name="Google Shape;114;p17"/>
          <p:cNvSpPr/>
          <p:nvPr/>
        </p:nvSpPr>
        <p:spPr>
          <a:xfrm>
            <a:off x="288000" y="2564050"/>
            <a:ext cx="7196400" cy="6518100"/>
          </a:xfrm>
          <a:prstGeom prst="rect">
            <a:avLst/>
          </a:prstGeom>
          <a:solidFill>
            <a:srgbClr val="CFE2F3"/>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Ubuntu"/>
              <a:ea typeface="Ubuntu"/>
              <a:cs typeface="Ubuntu"/>
              <a:sym typeface="Ubuntu"/>
            </a:endParaRPr>
          </a:p>
        </p:txBody>
      </p:sp>
      <p:sp>
        <p:nvSpPr>
          <p:cNvPr id="115" name="Google Shape;115;p17"/>
          <p:cNvSpPr txBox="1"/>
          <p:nvPr/>
        </p:nvSpPr>
        <p:spPr>
          <a:xfrm>
            <a:off x="409575" y="2746200"/>
            <a:ext cx="67869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solidFill>
                  <a:schemeClr val="dk1"/>
                </a:solidFill>
                <a:latin typeface="Ubuntu"/>
                <a:ea typeface="Ubuntu"/>
                <a:cs typeface="Ubuntu"/>
                <a:sym typeface="Ubuntu"/>
              </a:rPr>
              <a:t>Activity 5 - Read and answer using complete sentences.</a:t>
            </a:r>
            <a:endParaRPr sz="1600" b="1">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br>
              <a:rPr lang="en">
                <a:solidFill>
                  <a:schemeClr val="dk1"/>
                </a:solidFill>
                <a:latin typeface="Ubuntu"/>
                <a:ea typeface="Ubuntu"/>
                <a:cs typeface="Ubuntu"/>
                <a:sym typeface="Ubuntu"/>
              </a:rPr>
            </a:br>
            <a:r>
              <a:rPr lang="en">
                <a:solidFill>
                  <a:schemeClr val="dk1"/>
                </a:solidFill>
                <a:latin typeface="Ubuntu"/>
                <a:ea typeface="Ubuntu"/>
                <a:cs typeface="Ubuntu"/>
                <a:sym typeface="Ubuntu"/>
              </a:rPr>
              <a:t>A Wacky Weather News Report</a:t>
            </a:r>
            <a:endParaRPr>
              <a:solidFill>
                <a:schemeClr val="dk1"/>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br>
              <a:rPr lang="en">
                <a:solidFill>
                  <a:schemeClr val="dk1"/>
                </a:solidFill>
                <a:latin typeface="Ubuntu"/>
                <a:ea typeface="Ubuntu"/>
                <a:cs typeface="Ubuntu"/>
                <a:sym typeface="Ubuntu"/>
              </a:rPr>
            </a:br>
            <a:r>
              <a:rPr lang="en">
                <a:solidFill>
                  <a:schemeClr val="dk1"/>
                </a:solidFill>
                <a:latin typeface="Ubuntu"/>
                <a:ea typeface="Ubuntu"/>
                <a:cs typeface="Ubuntu"/>
                <a:sym typeface="Ubuntu"/>
              </a:rPr>
              <a:t>News anchor: In this report, you will hear some wacky news about the weather.</a:t>
            </a:r>
            <a:endParaRPr>
              <a:solidFill>
                <a:schemeClr val="dk1"/>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Reporter: Here is Jeremy Cast from Tumblingdown. I am here to report on a strange phenomenon we witnessed yesterday.</a:t>
            </a:r>
            <a:endParaRPr>
              <a:solidFill>
                <a:schemeClr val="dk1"/>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Usually, it is possible to prepare for a hurricane since it is formed in the ocean before it hits the continent. This time, the sudden swirl of soccer balls surprised everyone when it started right in front of Waka Beach. The wind blew in a steady and quiet way while the water was at around 26 °C. The perfect recipe for a hurricane. We could feel the air change and soccer balls started to twirl in the air as we were swimming in the ocean. We all ran to the cabins to hide from the soccer balls that were starting to break trees, chairs, boats and piers. We were lucky to have enough time before the wind's intensity became dangerous. Suddenly, the soccer balls hurricane stopped when the rainbow wall appeared.</a:t>
            </a:r>
            <a:endParaRPr>
              <a:solidFill>
                <a:schemeClr val="dk1"/>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I hope Tumblingdowners had food reserves. All stores have been closed since that hurricane, except for the sports store that sell soccer shoes. People are using them to kick the balls out of their city. What an experience!</a:t>
            </a:r>
            <a:endParaRPr>
              <a:solidFill>
                <a:schemeClr val="dk1"/>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News anchor: Well, that is wacky news! I thought last year's pop corn flood was strange... this is even more wacky!</a:t>
            </a:r>
            <a:endParaRPr>
              <a:solidFill>
                <a:schemeClr val="dk1"/>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Show you understand.</a:t>
            </a:r>
            <a:endParaRPr>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dk1"/>
              </a:solidFill>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116" name="Google Shape;116;p17"/>
          <p:cNvPicPr preferRelativeResize="0"/>
          <p:nvPr/>
        </p:nvPicPr>
        <p:blipFill rotWithShape="1">
          <a:blip r:embed="rId5">
            <a:alphaModFix/>
          </a:blip>
          <a:srcRect t="16722"/>
          <a:stretch/>
        </p:blipFill>
        <p:spPr>
          <a:xfrm>
            <a:off x="4916175" y="9200125"/>
            <a:ext cx="2382251" cy="607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p:nvPr/>
        </p:nvSpPr>
        <p:spPr>
          <a:xfrm>
            <a:off x="494850" y="8306725"/>
            <a:ext cx="6873600" cy="893400"/>
          </a:xfrm>
          <a:prstGeom prst="roundRect">
            <a:avLst>
              <a:gd name="adj" fmla="val 16667"/>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
        <p:nvSpPr>
          <p:cNvPr id="122" name="Google Shape;122;p1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23" name="Google Shape;123;p18"/>
          <p:cNvSpPr txBox="1"/>
          <p:nvPr/>
        </p:nvSpPr>
        <p:spPr>
          <a:xfrm>
            <a:off x="494850" y="281250"/>
            <a:ext cx="67827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dirty="0">
                <a:solidFill>
                  <a:schemeClr val="dk1"/>
                </a:solidFill>
                <a:latin typeface="Ubuntu"/>
                <a:ea typeface="Ubuntu"/>
                <a:cs typeface="Ubuntu"/>
                <a:sym typeface="Ubuntu"/>
              </a:rPr>
              <a:t>		 	 	 		</a:t>
            </a:r>
            <a:endParaRPr sz="1600" dirty="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b="1" dirty="0">
                <a:solidFill>
                  <a:schemeClr val="dk1"/>
                </a:solidFill>
                <a:latin typeface="Ubuntu"/>
                <a:ea typeface="Ubuntu"/>
                <a:cs typeface="Ubuntu"/>
                <a:sym typeface="Ubuntu"/>
              </a:rPr>
              <a:t>Activity 5 - Read and answer using complete sentences.</a:t>
            </a:r>
            <a:br>
              <a:rPr lang="en" sz="1600" b="1" dirty="0">
                <a:solidFill>
                  <a:schemeClr val="dk1"/>
                </a:solidFill>
                <a:latin typeface="Ubuntu"/>
                <a:ea typeface="Ubuntu"/>
                <a:cs typeface="Ubuntu"/>
                <a:sym typeface="Ubuntu"/>
              </a:rPr>
            </a:br>
            <a:r>
              <a:rPr lang="en" sz="1600" b="1" dirty="0">
                <a:solidFill>
                  <a:schemeClr val="dk1"/>
                </a:solidFill>
                <a:latin typeface="Ubuntu"/>
                <a:ea typeface="Ubuntu"/>
                <a:cs typeface="Ubuntu"/>
                <a:sym typeface="Ubuntu"/>
              </a:rPr>
              <a:t>Show you understand.</a:t>
            </a:r>
            <a:endParaRPr sz="1600" b="1" dirty="0">
              <a:solidFill>
                <a:schemeClr val="dk1"/>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600" dirty="0">
                <a:solidFill>
                  <a:schemeClr val="dk1"/>
                </a:solidFill>
                <a:latin typeface="Ubuntu"/>
                <a:ea typeface="Ubuntu"/>
                <a:cs typeface="Ubuntu"/>
                <a:sym typeface="Ubuntu"/>
              </a:rPr>
              <a:t>						</a:t>
            </a:r>
            <a:endParaRPr sz="1600" dirty="0">
              <a:solidFill>
                <a:schemeClr val="dk1"/>
              </a:solidFill>
              <a:latin typeface="Ubuntu"/>
              <a:ea typeface="Ubuntu"/>
              <a:cs typeface="Ubuntu"/>
              <a:sym typeface="Ubuntu"/>
            </a:endParaRPr>
          </a:p>
          <a:p>
            <a:pPr marL="0" lvl="0" indent="0" algn="l" rtl="0">
              <a:lnSpc>
                <a:spcPct val="115000"/>
              </a:lnSpc>
              <a:spcBef>
                <a:spcPts val="1200"/>
              </a:spcBef>
              <a:spcAft>
                <a:spcPts val="0"/>
              </a:spcAft>
              <a:buNone/>
            </a:pPr>
            <a:r>
              <a:rPr lang="en" sz="1600" dirty="0">
                <a:solidFill>
                  <a:schemeClr val="dk1"/>
                </a:solidFill>
                <a:latin typeface="Ubuntu"/>
                <a:ea typeface="Ubuntu"/>
                <a:cs typeface="Ubuntu"/>
                <a:sym typeface="Ubuntu"/>
              </a:rPr>
              <a:t>1. Who is affected by this hurricane? </a:t>
            </a:r>
            <a:br>
              <a:rPr lang="en" sz="1600" dirty="0">
                <a:solidFill>
                  <a:schemeClr val="dk1"/>
                </a:solidFill>
                <a:latin typeface="Ubuntu"/>
                <a:ea typeface="Ubuntu"/>
                <a:cs typeface="Ubuntu"/>
                <a:sym typeface="Ubuntu"/>
              </a:rPr>
            </a:br>
            <a:br>
              <a:rPr lang="en" sz="1600" dirty="0">
                <a:solidFill>
                  <a:schemeClr val="dk1"/>
                </a:solidFill>
                <a:latin typeface="Ubuntu"/>
                <a:ea typeface="Ubuntu"/>
                <a:cs typeface="Ubuntu"/>
                <a:sym typeface="Ubuntu"/>
              </a:rPr>
            </a:br>
            <a:r>
              <a:rPr lang="en" sz="1600" dirty="0">
                <a:solidFill>
                  <a:schemeClr val="dk1"/>
                </a:solidFill>
                <a:latin typeface="Ubuntu"/>
                <a:ea typeface="Ubuntu"/>
                <a:cs typeface="Ubuntu"/>
                <a:sym typeface="Ubuntu"/>
              </a:rPr>
              <a:t>_________________________________________________________________</a:t>
            </a:r>
            <a:br>
              <a:rPr lang="en" sz="1600" dirty="0">
                <a:solidFill>
                  <a:schemeClr val="dk1"/>
                </a:solidFill>
                <a:latin typeface="Ubuntu"/>
                <a:ea typeface="Ubuntu"/>
                <a:cs typeface="Ubuntu"/>
                <a:sym typeface="Ubuntu"/>
              </a:rPr>
            </a:br>
            <a:br>
              <a:rPr lang="en" sz="1600" dirty="0">
                <a:solidFill>
                  <a:schemeClr val="dk1"/>
                </a:solidFill>
                <a:latin typeface="Ubuntu"/>
                <a:ea typeface="Ubuntu"/>
                <a:cs typeface="Ubuntu"/>
                <a:sym typeface="Ubuntu"/>
              </a:rPr>
            </a:br>
            <a:r>
              <a:rPr lang="en" sz="1600" dirty="0">
                <a:solidFill>
                  <a:schemeClr val="dk1"/>
                </a:solidFill>
                <a:latin typeface="Ubuntu"/>
                <a:ea typeface="Ubuntu"/>
                <a:cs typeface="Ubuntu"/>
                <a:sym typeface="Ubuntu"/>
              </a:rPr>
              <a:t>2. What is so strange about this phenomenon? </a:t>
            </a:r>
            <a:br>
              <a:rPr lang="en" sz="1600" dirty="0">
                <a:solidFill>
                  <a:schemeClr val="dk1"/>
                </a:solidFill>
                <a:latin typeface="Ubuntu"/>
                <a:ea typeface="Ubuntu"/>
                <a:cs typeface="Ubuntu"/>
                <a:sym typeface="Ubuntu"/>
              </a:rPr>
            </a:br>
            <a:br>
              <a:rPr lang="en" sz="1600" dirty="0">
                <a:solidFill>
                  <a:schemeClr val="dk1"/>
                </a:solidFill>
                <a:latin typeface="Ubuntu"/>
                <a:ea typeface="Ubuntu"/>
                <a:cs typeface="Ubuntu"/>
                <a:sym typeface="Ubuntu"/>
              </a:rPr>
            </a:br>
            <a:r>
              <a:rPr lang="en" sz="1600" dirty="0">
                <a:solidFill>
                  <a:schemeClr val="dk1"/>
                </a:solidFill>
                <a:latin typeface="Ubuntu"/>
                <a:ea typeface="Ubuntu"/>
                <a:cs typeface="Ubuntu"/>
                <a:sym typeface="Ubuntu"/>
              </a:rPr>
              <a:t>_________________________________________________________________</a:t>
            </a:r>
            <a:endParaRPr sz="1600" dirty="0">
              <a:solidFill>
                <a:schemeClr val="dk1"/>
              </a:solidFill>
              <a:latin typeface="Ubuntu"/>
              <a:ea typeface="Ubuntu"/>
              <a:cs typeface="Ubuntu"/>
              <a:sym typeface="Ubuntu"/>
            </a:endParaRPr>
          </a:p>
          <a:p>
            <a:pPr marL="0" lvl="0" indent="0" algn="l" rtl="0">
              <a:lnSpc>
                <a:spcPct val="115000"/>
              </a:lnSpc>
              <a:spcBef>
                <a:spcPts val="1200"/>
              </a:spcBef>
              <a:spcAft>
                <a:spcPts val="0"/>
              </a:spcAft>
              <a:buNone/>
            </a:pPr>
            <a:br>
              <a:rPr lang="en" sz="1600" dirty="0">
                <a:solidFill>
                  <a:schemeClr val="dk1"/>
                </a:solidFill>
                <a:latin typeface="Ubuntu"/>
                <a:ea typeface="Ubuntu"/>
                <a:cs typeface="Ubuntu"/>
                <a:sym typeface="Ubuntu"/>
              </a:rPr>
            </a:br>
            <a:r>
              <a:rPr lang="en" sz="1600" dirty="0">
                <a:solidFill>
                  <a:schemeClr val="dk1"/>
                </a:solidFill>
                <a:latin typeface="Ubuntu"/>
                <a:ea typeface="Ubuntu"/>
                <a:cs typeface="Ubuntu"/>
                <a:sym typeface="Ubuntu"/>
              </a:rPr>
              <a:t>3. Where does this situation happen? </a:t>
            </a:r>
            <a:br>
              <a:rPr lang="en" sz="1600" dirty="0">
                <a:solidFill>
                  <a:schemeClr val="dk1"/>
                </a:solidFill>
                <a:latin typeface="Ubuntu"/>
                <a:ea typeface="Ubuntu"/>
                <a:cs typeface="Ubuntu"/>
                <a:sym typeface="Ubuntu"/>
              </a:rPr>
            </a:br>
            <a:br>
              <a:rPr lang="en" sz="1600" dirty="0">
                <a:solidFill>
                  <a:schemeClr val="dk1"/>
                </a:solidFill>
                <a:latin typeface="Ubuntu"/>
                <a:ea typeface="Ubuntu"/>
                <a:cs typeface="Ubuntu"/>
                <a:sym typeface="Ubuntu"/>
              </a:rPr>
            </a:br>
            <a:r>
              <a:rPr lang="en" sz="1600" dirty="0">
                <a:solidFill>
                  <a:schemeClr val="dk1"/>
                </a:solidFill>
                <a:latin typeface="Ubuntu"/>
                <a:ea typeface="Ubuntu"/>
                <a:cs typeface="Ubuntu"/>
                <a:sym typeface="Ubuntu"/>
              </a:rPr>
              <a:t>_________________________________________________________________</a:t>
            </a:r>
            <a:endParaRPr sz="1600" dirty="0">
              <a:solidFill>
                <a:schemeClr val="dk1"/>
              </a:solidFill>
              <a:latin typeface="Ubuntu"/>
              <a:ea typeface="Ubuntu"/>
              <a:cs typeface="Ubuntu"/>
              <a:sym typeface="Ubuntu"/>
            </a:endParaRPr>
          </a:p>
          <a:p>
            <a:pPr marL="0" lvl="0" indent="0" algn="l" rtl="0">
              <a:lnSpc>
                <a:spcPct val="115000"/>
              </a:lnSpc>
              <a:spcBef>
                <a:spcPts val="1200"/>
              </a:spcBef>
              <a:spcAft>
                <a:spcPts val="0"/>
              </a:spcAft>
              <a:buNone/>
            </a:pPr>
            <a:endParaRPr sz="1600" dirty="0">
              <a:solidFill>
                <a:schemeClr val="dk1"/>
              </a:solidFill>
              <a:latin typeface="Ubuntu"/>
              <a:ea typeface="Ubuntu"/>
              <a:cs typeface="Ubuntu"/>
              <a:sym typeface="Ubuntu"/>
            </a:endParaRPr>
          </a:p>
          <a:p>
            <a:pPr marL="0" lvl="0" indent="0" algn="l" rtl="0">
              <a:lnSpc>
                <a:spcPct val="115000"/>
              </a:lnSpc>
              <a:spcBef>
                <a:spcPts val="1200"/>
              </a:spcBef>
              <a:spcAft>
                <a:spcPts val="0"/>
              </a:spcAft>
              <a:buNone/>
            </a:pPr>
            <a:r>
              <a:rPr lang="en" sz="1600" dirty="0">
                <a:solidFill>
                  <a:schemeClr val="dk1"/>
                </a:solidFill>
                <a:latin typeface="Ubuntu"/>
                <a:ea typeface="Ubuntu"/>
                <a:cs typeface="Ubuntu"/>
                <a:sym typeface="Ubuntu"/>
              </a:rPr>
              <a:t>4. Do you think this could happen here? Why? </a:t>
            </a:r>
            <a:br>
              <a:rPr lang="en" sz="1600" dirty="0">
                <a:solidFill>
                  <a:schemeClr val="dk1"/>
                </a:solidFill>
                <a:latin typeface="Ubuntu"/>
                <a:ea typeface="Ubuntu"/>
                <a:cs typeface="Ubuntu"/>
                <a:sym typeface="Ubuntu"/>
              </a:rPr>
            </a:br>
            <a:br>
              <a:rPr lang="en" sz="1600" dirty="0">
                <a:solidFill>
                  <a:schemeClr val="dk1"/>
                </a:solidFill>
                <a:latin typeface="Ubuntu"/>
                <a:ea typeface="Ubuntu"/>
                <a:cs typeface="Ubuntu"/>
                <a:sym typeface="Ubuntu"/>
              </a:rPr>
            </a:br>
            <a:r>
              <a:rPr lang="en" sz="1600" dirty="0">
                <a:solidFill>
                  <a:schemeClr val="dk1"/>
                </a:solidFill>
                <a:latin typeface="Ubuntu"/>
                <a:ea typeface="Ubuntu"/>
                <a:cs typeface="Ubuntu"/>
                <a:sym typeface="Ubuntu"/>
              </a:rPr>
              <a:t>_________________________________________________________________</a:t>
            </a:r>
            <a:endParaRPr sz="1600" dirty="0">
              <a:solidFill>
                <a:schemeClr val="dk1"/>
              </a:solidFill>
              <a:latin typeface="Ubuntu"/>
              <a:ea typeface="Ubuntu"/>
              <a:cs typeface="Ubuntu"/>
              <a:sym typeface="Ubuntu"/>
            </a:endParaRPr>
          </a:p>
          <a:p>
            <a:pPr marL="0" lvl="0" indent="0" algn="l" rtl="0">
              <a:lnSpc>
                <a:spcPct val="115000"/>
              </a:lnSpc>
              <a:spcBef>
                <a:spcPts val="1200"/>
              </a:spcBef>
              <a:spcAft>
                <a:spcPts val="0"/>
              </a:spcAft>
              <a:buNone/>
            </a:pPr>
            <a:br>
              <a:rPr lang="en" sz="1600" dirty="0">
                <a:solidFill>
                  <a:schemeClr val="dk1"/>
                </a:solidFill>
                <a:latin typeface="Ubuntu"/>
                <a:ea typeface="Ubuntu"/>
                <a:cs typeface="Ubuntu"/>
                <a:sym typeface="Ubuntu"/>
              </a:rPr>
            </a:br>
            <a:r>
              <a:rPr lang="en" sz="1600" dirty="0">
                <a:solidFill>
                  <a:schemeClr val="dk1"/>
                </a:solidFill>
                <a:latin typeface="Ubuntu"/>
                <a:ea typeface="Ubuntu"/>
                <a:cs typeface="Ubuntu"/>
                <a:sym typeface="Ubuntu"/>
              </a:rPr>
              <a:t>_________________________________________________________________</a:t>
            </a:r>
            <a:endParaRPr sz="1600" dirty="0">
              <a:solidFill>
                <a:schemeClr val="dk1"/>
              </a:solidFill>
              <a:latin typeface="Ubuntu"/>
              <a:ea typeface="Ubuntu"/>
              <a:cs typeface="Ubuntu"/>
              <a:sym typeface="Ubuntu"/>
            </a:endParaRPr>
          </a:p>
          <a:p>
            <a:pPr marL="0" lvl="0" indent="0" algn="l" rtl="0">
              <a:lnSpc>
                <a:spcPct val="115000"/>
              </a:lnSpc>
              <a:spcBef>
                <a:spcPts val="1200"/>
              </a:spcBef>
              <a:spcAft>
                <a:spcPts val="0"/>
              </a:spcAft>
              <a:buNone/>
            </a:pPr>
            <a:r>
              <a:rPr lang="en" sz="1600" dirty="0">
                <a:solidFill>
                  <a:schemeClr val="dk1"/>
                </a:solidFill>
                <a:latin typeface="Ubuntu"/>
                <a:ea typeface="Ubuntu"/>
                <a:cs typeface="Ubuntu"/>
                <a:sym typeface="Ubuntu"/>
              </a:rPr>
              <a:t>5. If you could choose a name for this hurricane, what would it be? Why?</a:t>
            </a:r>
            <a:br>
              <a:rPr lang="en" sz="1600" dirty="0">
                <a:solidFill>
                  <a:schemeClr val="dk1"/>
                </a:solidFill>
                <a:latin typeface="Ubuntu"/>
                <a:ea typeface="Ubuntu"/>
                <a:cs typeface="Ubuntu"/>
                <a:sym typeface="Ubuntu"/>
              </a:rPr>
            </a:br>
            <a:r>
              <a:rPr lang="en" sz="1600" dirty="0">
                <a:solidFill>
                  <a:schemeClr val="dk1"/>
                </a:solidFill>
                <a:latin typeface="Ubuntu"/>
                <a:ea typeface="Ubuntu"/>
                <a:cs typeface="Ubuntu"/>
                <a:sym typeface="Ubuntu"/>
              </a:rPr>
              <a:t> _________________________________________________________________</a:t>
            </a:r>
            <a:endParaRPr sz="1600" dirty="0">
              <a:solidFill>
                <a:schemeClr val="dk1"/>
              </a:solidFill>
              <a:latin typeface="Ubuntu"/>
              <a:ea typeface="Ubuntu"/>
              <a:cs typeface="Ubuntu"/>
              <a:sym typeface="Ubuntu"/>
            </a:endParaRPr>
          </a:p>
          <a:p>
            <a:pPr marL="0" lvl="0" indent="0" algn="l" rtl="0">
              <a:lnSpc>
                <a:spcPct val="115000"/>
              </a:lnSpc>
              <a:spcBef>
                <a:spcPts val="1200"/>
              </a:spcBef>
              <a:spcAft>
                <a:spcPts val="0"/>
              </a:spcAft>
              <a:buClr>
                <a:schemeClr val="dk1"/>
              </a:buClr>
              <a:buSzPts val="1100"/>
              <a:buFont typeface="Arial"/>
              <a:buNone/>
            </a:pPr>
            <a:endParaRPr sz="1600" dirty="0">
              <a:solidFill>
                <a:schemeClr val="dk1"/>
              </a:solidFill>
              <a:latin typeface="Ubuntu"/>
              <a:ea typeface="Ubuntu"/>
              <a:cs typeface="Ubuntu"/>
              <a:sym typeface="Ubuntu"/>
            </a:endParaRPr>
          </a:p>
          <a:p>
            <a:pPr marL="0" lvl="0" indent="0" algn="l" rtl="0">
              <a:lnSpc>
                <a:spcPct val="115000"/>
              </a:lnSpc>
              <a:spcBef>
                <a:spcPts val="1200"/>
              </a:spcBef>
              <a:spcAft>
                <a:spcPts val="0"/>
              </a:spcAft>
              <a:buClr>
                <a:schemeClr val="dk1"/>
              </a:buClr>
              <a:buSzPts val="1100"/>
              <a:buFont typeface="Arial"/>
              <a:buNone/>
            </a:pPr>
            <a:r>
              <a:rPr lang="en" sz="1600" dirty="0">
                <a:solidFill>
                  <a:schemeClr val="dk1"/>
                </a:solidFill>
                <a:latin typeface="Ubuntu"/>
                <a:ea typeface="Ubuntu"/>
                <a:cs typeface="Ubuntu"/>
                <a:sym typeface="Ubuntu"/>
              </a:rPr>
              <a:t>					</a:t>
            </a:r>
            <a:endParaRPr sz="1600" dirty="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dirty="0">
                <a:solidFill>
                  <a:schemeClr val="dk1"/>
                </a:solidFill>
                <a:latin typeface="Ubuntu"/>
                <a:ea typeface="Ubuntu"/>
                <a:cs typeface="Ubuntu"/>
                <a:sym typeface="Ubuntu"/>
              </a:rPr>
              <a:t>				</a:t>
            </a:r>
            <a:endParaRPr sz="1600" dirty="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dirty="0">
                <a:solidFill>
                  <a:schemeClr val="dk1"/>
                </a:solidFill>
                <a:latin typeface="Ubuntu"/>
                <a:ea typeface="Ubuntu"/>
                <a:cs typeface="Ubuntu"/>
                <a:sym typeface="Ubuntu"/>
              </a:rPr>
              <a:t>			</a:t>
            </a:r>
            <a:endParaRPr sz="1600" dirty="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dirty="0">
                <a:solidFill>
                  <a:schemeClr val="dk1"/>
                </a:solidFill>
                <a:latin typeface="Ubuntu"/>
                <a:ea typeface="Ubuntu"/>
                <a:cs typeface="Ubuntu"/>
                <a:sym typeface="Ubuntu"/>
              </a:rPr>
              <a:t>		</a:t>
            </a:r>
            <a:endParaRPr sz="1600" dirty="0">
              <a:solidFill>
                <a:schemeClr val="dk1"/>
              </a:solidFill>
              <a:latin typeface="Ubuntu"/>
              <a:ea typeface="Ubuntu"/>
              <a:cs typeface="Ubuntu"/>
              <a:sym typeface="Ubuntu"/>
            </a:endParaRPr>
          </a:p>
          <a:p>
            <a:pPr marL="0" lvl="0" indent="0" algn="l" rtl="0">
              <a:spcBef>
                <a:spcPts val="0"/>
              </a:spcBef>
              <a:spcAft>
                <a:spcPts val="0"/>
              </a:spcAft>
              <a:buNone/>
            </a:pPr>
            <a:endParaRPr sz="1600" dirty="0">
              <a:latin typeface="Ubuntu"/>
              <a:ea typeface="Ubuntu"/>
              <a:cs typeface="Ubuntu"/>
              <a:sym typeface="Ubuntu"/>
            </a:endParaRPr>
          </a:p>
        </p:txBody>
      </p:sp>
      <p:pic>
        <p:nvPicPr>
          <p:cNvPr id="124" name="Google Shape;124;p18"/>
          <p:cNvPicPr preferRelativeResize="0"/>
          <p:nvPr/>
        </p:nvPicPr>
        <p:blipFill rotWithShape="1">
          <a:blip r:embed="rId3">
            <a:alphaModFix/>
          </a:blip>
          <a:srcRect t="16722"/>
          <a:stretch/>
        </p:blipFill>
        <p:spPr>
          <a:xfrm>
            <a:off x="4916175" y="9200125"/>
            <a:ext cx="2382251" cy="607900"/>
          </a:xfrm>
          <a:prstGeom prst="rect">
            <a:avLst/>
          </a:prstGeom>
          <a:noFill/>
          <a:ln>
            <a:noFill/>
          </a:ln>
        </p:spPr>
      </p:pic>
      <p:sp>
        <p:nvSpPr>
          <p:cNvPr id="125" name="Google Shape;125;p18"/>
          <p:cNvSpPr txBox="1"/>
          <p:nvPr/>
        </p:nvSpPr>
        <p:spPr>
          <a:xfrm>
            <a:off x="494850" y="8306725"/>
            <a:ext cx="6782700" cy="8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1"/>
                </a:solidFill>
              </a:rPr>
              <a:t>Activity 6 - Review the different natural phenomena with Kahoot.</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lnSpc>
                <a:spcPct val="115000"/>
              </a:lnSpc>
              <a:spcBef>
                <a:spcPts val="0"/>
              </a:spcBef>
              <a:spcAft>
                <a:spcPts val="0"/>
              </a:spcAft>
              <a:buNone/>
            </a:pPr>
            <a:r>
              <a:rPr lang="en" sz="1200" dirty="0">
                <a:solidFill>
                  <a:schemeClr val="dk1"/>
                </a:solidFill>
              </a:rPr>
              <a:t>I participated in this discussion:  Always.    Often     Sometimes       Never </a:t>
            </a:r>
            <a:endParaRPr sz="12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r>
              <a:rPr lang="en" sz="1100" dirty="0">
                <a:solidFill>
                  <a:schemeClr val="dk1"/>
                </a:solidFill>
              </a:rPr>
              <a:t>		</a:t>
            </a:r>
            <a:endParaRPr sz="1100"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31" name="Google Shape;131;p19"/>
          <p:cNvSpPr txBox="1"/>
          <p:nvPr/>
        </p:nvSpPr>
        <p:spPr>
          <a:xfrm>
            <a:off x="462450" y="297775"/>
            <a:ext cx="70317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latin typeface="Ubuntu"/>
                <a:ea typeface="Ubuntu"/>
                <a:cs typeface="Ubuntu"/>
                <a:sym typeface="Ubuntu"/>
              </a:rPr>
              <a:t>Activity 7 - Plan your wacky news report using keywords.</a:t>
            </a:r>
            <a:br>
              <a:rPr lang="en" sz="1600" b="1">
                <a:latin typeface="Ubuntu"/>
                <a:ea typeface="Ubuntu"/>
                <a:cs typeface="Ubuntu"/>
                <a:sym typeface="Ubuntu"/>
              </a:rPr>
            </a:br>
            <a:endParaRPr sz="1600" b="1">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a:latin typeface="Ubuntu"/>
                <a:ea typeface="Ubuntu"/>
                <a:cs typeface="Ubuntu"/>
                <a:sym typeface="Ubuntu"/>
              </a:rPr>
              <a:t>1. What? Natural disaster chosen: _____________________________</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a:latin typeface="Ubuntu"/>
                <a:ea typeface="Ubuntu"/>
                <a:cs typeface="Ubuntu"/>
                <a:sym typeface="Ubuntu"/>
              </a:rPr>
              <a:t>2. Why? What is wacky about it? ______________________________</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a:latin typeface="Ubuntu"/>
                <a:ea typeface="Ubuntu"/>
                <a:cs typeface="Ubuntu"/>
                <a:sym typeface="Ubuntu"/>
              </a:rPr>
              <a:t>3. Who? People involved: _____________________________________</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a:latin typeface="Ubuntu"/>
                <a:ea typeface="Ubuntu"/>
                <a:cs typeface="Ubuntu"/>
                <a:sym typeface="Ubuntu"/>
              </a:rPr>
              <a:t>4. Where? Country, city, place: ________________________________</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a:latin typeface="Ubuntu"/>
                <a:ea typeface="Ubuntu"/>
                <a:cs typeface="Ubuntu"/>
                <a:sym typeface="Ubuntu"/>
              </a:rPr>
              <a:t>5. When? Time, day, year: _____________________________________</a:t>
            </a:r>
            <a:br>
              <a:rPr lang="en">
                <a:latin typeface="Ubuntu"/>
                <a:ea typeface="Ubuntu"/>
                <a:cs typeface="Ubuntu"/>
                <a:sym typeface="Ubuntu"/>
              </a:rPr>
            </a:br>
            <a:endParaRPr>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a:latin typeface="Ubuntu"/>
                <a:ea typeface="Ubuntu"/>
                <a:cs typeface="Ubuntu"/>
                <a:sym typeface="Ubuntu"/>
              </a:rPr>
              <a:t>6. Timeline</a:t>
            </a:r>
            <a:endParaRPr>
              <a:latin typeface="Ubuntu"/>
              <a:ea typeface="Ubuntu"/>
              <a:cs typeface="Ubuntu"/>
              <a:sym typeface="Ubuntu"/>
            </a:endParaRPr>
          </a:p>
          <a:p>
            <a:pPr marL="0" lvl="0" indent="0" algn="l" rtl="0">
              <a:spcBef>
                <a:spcPts val="0"/>
              </a:spcBef>
              <a:spcAft>
                <a:spcPts val="0"/>
              </a:spcAft>
              <a:buNone/>
            </a:pPr>
            <a:r>
              <a:rPr lang="en">
                <a:latin typeface="Ubuntu"/>
                <a:ea typeface="Ubuntu"/>
                <a:cs typeface="Ubuntu"/>
                <a:sym typeface="Ubuntu"/>
              </a:rPr>
              <a:t>A. Beginning(introduction): __________________________________________________________________________</a:t>
            </a:r>
            <a:br>
              <a:rPr lang="en">
                <a:latin typeface="Ubuntu"/>
                <a:ea typeface="Ubuntu"/>
                <a:cs typeface="Ubuntu"/>
                <a:sym typeface="Ubuntu"/>
              </a:rPr>
            </a:br>
            <a:endParaRPr>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a:latin typeface="Ubuntu"/>
                <a:ea typeface="Ubuntu"/>
                <a:cs typeface="Ubuntu"/>
                <a:sym typeface="Ubuntu"/>
              </a:rPr>
              <a:t>__________________________________________________________________________</a:t>
            </a:r>
            <a:endParaRPr>
              <a:latin typeface="Ubuntu"/>
              <a:ea typeface="Ubuntu"/>
              <a:cs typeface="Ubuntu"/>
              <a:sym typeface="Ubuntu"/>
            </a:endParaRPr>
          </a:p>
          <a:p>
            <a:pPr marL="0" lvl="0" indent="0" algn="l" rtl="0">
              <a:spcBef>
                <a:spcPts val="0"/>
              </a:spcBef>
              <a:spcAft>
                <a:spcPts val="0"/>
              </a:spcAft>
              <a:buClr>
                <a:schemeClr val="dk1"/>
              </a:buClr>
              <a:buSzPts val="1100"/>
              <a:buFont typeface="Arial"/>
              <a:buNone/>
            </a:pPr>
            <a:br>
              <a:rPr lang="en">
                <a:latin typeface="Ubuntu"/>
                <a:ea typeface="Ubuntu"/>
                <a:cs typeface="Ubuntu"/>
                <a:sym typeface="Ubuntu"/>
              </a:rPr>
            </a:br>
            <a:r>
              <a:rPr lang="en">
                <a:latin typeface="Ubuntu"/>
                <a:ea typeface="Ubuntu"/>
                <a:cs typeface="Ubuntu"/>
                <a:sym typeface="Ubuntu"/>
              </a:rPr>
              <a:t>B. Problem: __________________________________________________________________________</a:t>
            </a:r>
            <a:br>
              <a:rPr lang="en">
                <a:latin typeface="Ubuntu"/>
                <a:ea typeface="Ubuntu"/>
                <a:cs typeface="Ubuntu"/>
                <a:sym typeface="Ubuntu"/>
              </a:rPr>
            </a:br>
            <a:br>
              <a:rPr lang="en">
                <a:latin typeface="Ubuntu"/>
                <a:ea typeface="Ubuntu"/>
                <a:cs typeface="Ubuntu"/>
                <a:sym typeface="Ubuntu"/>
              </a:rPr>
            </a:br>
            <a:r>
              <a:rPr lang="en">
                <a:latin typeface="Ubuntu"/>
                <a:ea typeface="Ubuntu"/>
                <a:cs typeface="Ubuntu"/>
                <a:sym typeface="Ubuntu"/>
              </a:rPr>
              <a:t>__________________________________________________________________________</a:t>
            </a:r>
            <a:endParaRPr>
              <a:latin typeface="Ubuntu"/>
              <a:ea typeface="Ubuntu"/>
              <a:cs typeface="Ubuntu"/>
              <a:sym typeface="Ubuntu"/>
            </a:endParaRPr>
          </a:p>
          <a:p>
            <a:pPr marL="0" lvl="0" indent="0" algn="l" rtl="0">
              <a:spcBef>
                <a:spcPts val="0"/>
              </a:spcBef>
              <a:spcAft>
                <a:spcPts val="0"/>
              </a:spcAft>
              <a:buClr>
                <a:schemeClr val="dk1"/>
              </a:buClr>
              <a:buSzPts val="1100"/>
              <a:buFont typeface="Arial"/>
              <a:buNone/>
            </a:pPr>
            <a:br>
              <a:rPr lang="en">
                <a:latin typeface="Ubuntu"/>
                <a:ea typeface="Ubuntu"/>
                <a:cs typeface="Ubuntu"/>
                <a:sym typeface="Ubuntu"/>
              </a:rPr>
            </a:br>
            <a:r>
              <a:rPr lang="en">
                <a:latin typeface="Ubuntu"/>
                <a:ea typeface="Ubuntu"/>
                <a:cs typeface="Ubuntu"/>
                <a:sym typeface="Ubuntu"/>
              </a:rPr>
              <a:t>C. Turning point (climax) __________________________________________________________________________ </a:t>
            </a:r>
            <a:br>
              <a:rPr lang="en">
                <a:latin typeface="Ubuntu"/>
                <a:ea typeface="Ubuntu"/>
                <a:cs typeface="Ubuntu"/>
                <a:sym typeface="Ubuntu"/>
              </a:rPr>
            </a:br>
            <a:br>
              <a:rPr lang="en">
                <a:latin typeface="Ubuntu"/>
                <a:ea typeface="Ubuntu"/>
                <a:cs typeface="Ubuntu"/>
                <a:sym typeface="Ubuntu"/>
              </a:rPr>
            </a:br>
            <a:r>
              <a:rPr lang="en">
                <a:latin typeface="Ubuntu"/>
                <a:ea typeface="Ubuntu"/>
                <a:cs typeface="Ubuntu"/>
                <a:sym typeface="Ubuntu"/>
              </a:rPr>
              <a:t>__________________________________________________________________________</a:t>
            </a:r>
            <a:endParaRPr>
              <a:latin typeface="Ubuntu"/>
              <a:ea typeface="Ubuntu"/>
              <a:cs typeface="Ubuntu"/>
              <a:sym typeface="Ubuntu"/>
            </a:endParaRPr>
          </a:p>
          <a:p>
            <a:pPr marL="0" lvl="0" indent="0" algn="l" rtl="0">
              <a:spcBef>
                <a:spcPts val="0"/>
              </a:spcBef>
              <a:spcAft>
                <a:spcPts val="0"/>
              </a:spcAft>
              <a:buClr>
                <a:schemeClr val="dk1"/>
              </a:buClr>
              <a:buSzPts val="1100"/>
              <a:buFont typeface="Arial"/>
              <a:buNone/>
            </a:pPr>
            <a:br>
              <a:rPr lang="en">
                <a:latin typeface="Ubuntu"/>
                <a:ea typeface="Ubuntu"/>
                <a:cs typeface="Ubuntu"/>
                <a:sym typeface="Ubuntu"/>
              </a:rPr>
            </a:br>
            <a:r>
              <a:rPr lang="en">
                <a:latin typeface="Ubuntu"/>
                <a:ea typeface="Ubuntu"/>
                <a:cs typeface="Ubuntu"/>
                <a:sym typeface="Ubuntu"/>
              </a:rPr>
              <a:t>D. Solution __________________________________________________________________________ </a:t>
            </a:r>
            <a:br>
              <a:rPr lang="en">
                <a:latin typeface="Ubuntu"/>
                <a:ea typeface="Ubuntu"/>
                <a:cs typeface="Ubuntu"/>
                <a:sym typeface="Ubuntu"/>
              </a:rPr>
            </a:br>
            <a:br>
              <a:rPr lang="en">
                <a:latin typeface="Ubuntu"/>
                <a:ea typeface="Ubuntu"/>
                <a:cs typeface="Ubuntu"/>
                <a:sym typeface="Ubuntu"/>
              </a:rPr>
            </a:br>
            <a:r>
              <a:rPr lang="en">
                <a:latin typeface="Ubuntu"/>
                <a:ea typeface="Ubuntu"/>
                <a:cs typeface="Ubuntu"/>
                <a:sym typeface="Ubuntu"/>
              </a:rPr>
              <a:t>__________________________________________________________________________</a:t>
            </a:r>
            <a:br>
              <a:rPr lang="en">
                <a:latin typeface="Ubuntu"/>
                <a:ea typeface="Ubuntu"/>
                <a:cs typeface="Ubuntu"/>
                <a:sym typeface="Ubuntu"/>
              </a:rPr>
            </a:br>
            <a:endParaRPr>
              <a:latin typeface="Ubuntu"/>
              <a:ea typeface="Ubuntu"/>
              <a:cs typeface="Ubuntu"/>
              <a:sym typeface="Ubuntu"/>
            </a:endParaRPr>
          </a:p>
          <a:p>
            <a:pPr marL="0" lvl="0" indent="0" algn="l" rtl="0">
              <a:spcBef>
                <a:spcPts val="0"/>
              </a:spcBef>
              <a:spcAft>
                <a:spcPts val="0"/>
              </a:spcAft>
              <a:buNone/>
            </a:pPr>
            <a:br>
              <a:rPr lang="en">
                <a:latin typeface="Ubuntu"/>
                <a:ea typeface="Ubuntu"/>
                <a:cs typeface="Ubuntu"/>
                <a:sym typeface="Ubuntu"/>
              </a:rPr>
            </a:br>
            <a:r>
              <a:rPr lang="en">
                <a:latin typeface="Ubuntu"/>
                <a:ea typeface="Ubuntu"/>
                <a:cs typeface="Ubuntu"/>
                <a:sym typeface="Ubuntu"/>
              </a:rPr>
              <a:t>E. End (conclusion) __________________________________________________________________________</a:t>
            </a:r>
            <a:br>
              <a:rPr lang="en">
                <a:latin typeface="Ubuntu"/>
                <a:ea typeface="Ubuntu"/>
                <a:cs typeface="Ubuntu"/>
                <a:sym typeface="Ubuntu"/>
              </a:rPr>
            </a:br>
            <a:br>
              <a:rPr lang="en">
                <a:latin typeface="Ubuntu"/>
                <a:ea typeface="Ubuntu"/>
                <a:cs typeface="Ubuntu"/>
                <a:sym typeface="Ubuntu"/>
              </a:rPr>
            </a:br>
            <a:r>
              <a:rPr lang="en">
                <a:latin typeface="Ubuntu"/>
                <a:ea typeface="Ubuntu"/>
                <a:cs typeface="Ubuntu"/>
                <a:sym typeface="Ubuntu"/>
              </a:rPr>
              <a:t> _________________________________________________________________________</a:t>
            </a:r>
            <a:br>
              <a:rPr lang="en">
                <a:latin typeface="Ubuntu"/>
                <a:ea typeface="Ubuntu"/>
                <a:cs typeface="Ubuntu"/>
                <a:sym typeface="Ubuntu"/>
              </a:rPr>
            </a:br>
            <a:endParaRPr>
              <a:latin typeface="Ubuntu"/>
              <a:ea typeface="Ubuntu"/>
              <a:cs typeface="Ubuntu"/>
              <a:sym typeface="Ubuntu"/>
            </a:endParaRPr>
          </a:p>
          <a:p>
            <a:pPr marL="0" lvl="0" indent="0" algn="l" rtl="0">
              <a:spcBef>
                <a:spcPts val="0"/>
              </a:spcBef>
              <a:spcAft>
                <a:spcPts val="0"/>
              </a:spcAft>
              <a:buNone/>
            </a:pPr>
            <a:r>
              <a:rPr lang="en">
                <a:latin typeface="Ubuntu"/>
                <a:ea typeface="Ubuntu"/>
                <a:cs typeface="Ubuntu"/>
                <a:sym typeface="Ubuntu"/>
              </a:rPr>
              <a:t> Weather vocabulary I want to use in my text:</a:t>
            </a:r>
            <a:endParaRPr>
              <a:latin typeface="Ubuntu"/>
              <a:ea typeface="Ubuntu"/>
              <a:cs typeface="Ubuntu"/>
              <a:sym typeface="Ubuntu"/>
            </a:endParaRPr>
          </a:p>
          <a:p>
            <a:pPr marL="0" lvl="0" indent="0" algn="l" rtl="0">
              <a:spcBef>
                <a:spcPts val="0"/>
              </a:spcBef>
              <a:spcAft>
                <a:spcPts val="0"/>
              </a:spcAft>
              <a:buNone/>
            </a:pPr>
            <a:r>
              <a:rPr lang="en">
                <a:latin typeface="Ubuntu"/>
                <a:ea typeface="Ubuntu"/>
                <a:cs typeface="Ubuntu"/>
                <a:sym typeface="Ubuntu"/>
              </a:rPr>
              <a:t>(wind speed/direction), temperature, precipitation, weather conditions)</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a:p>
            <a:pPr marL="0" lvl="0" indent="0" algn="l" rtl="0">
              <a:spcBef>
                <a:spcPts val="0"/>
              </a:spcBef>
              <a:spcAft>
                <a:spcPts val="0"/>
              </a:spcAft>
              <a:buNone/>
            </a:pPr>
            <a:r>
              <a:rPr lang="en">
                <a:latin typeface="Ubuntu"/>
                <a:ea typeface="Ubuntu"/>
                <a:cs typeface="Ubuntu"/>
                <a:sym typeface="Ubuntu"/>
              </a:rPr>
              <a:t>_________________________________________________________________________</a:t>
            </a:r>
            <a:br>
              <a:rPr lang="en">
                <a:latin typeface="Ubuntu"/>
                <a:ea typeface="Ubuntu"/>
                <a:cs typeface="Ubuntu"/>
                <a:sym typeface="Ubuntu"/>
              </a:rPr>
            </a:br>
            <a:endParaRPr>
              <a:latin typeface="Ubuntu"/>
              <a:ea typeface="Ubuntu"/>
              <a:cs typeface="Ubuntu"/>
              <a:sym typeface="Ubuntu"/>
            </a:endParaRPr>
          </a:p>
        </p:txBody>
      </p:sp>
      <p:pic>
        <p:nvPicPr>
          <p:cNvPr id="132" name="Google Shape;132;p19"/>
          <p:cNvPicPr preferRelativeResize="0"/>
          <p:nvPr/>
        </p:nvPicPr>
        <p:blipFill rotWithShape="1">
          <a:blip r:embed="rId3">
            <a:alphaModFix/>
          </a:blip>
          <a:srcRect t="16722"/>
          <a:stretch/>
        </p:blipFill>
        <p:spPr>
          <a:xfrm>
            <a:off x="5252275" y="9391550"/>
            <a:ext cx="1949324" cy="497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38" name="Google Shape;138;p20"/>
          <p:cNvSpPr txBox="1"/>
          <p:nvPr/>
        </p:nvSpPr>
        <p:spPr>
          <a:xfrm>
            <a:off x="347400" y="529400"/>
            <a:ext cx="62469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Ubuntu"/>
                <a:ea typeface="Ubuntu"/>
                <a:cs typeface="Ubuntu"/>
                <a:sym typeface="Ubuntu"/>
              </a:rPr>
              <a:t> Activity 8 - Use your plan to write your wacky news report.</a:t>
            </a:r>
            <a:endParaRPr sz="1600" b="1">
              <a:latin typeface="Ubuntu"/>
              <a:ea typeface="Ubuntu"/>
              <a:cs typeface="Ubuntu"/>
              <a:sym typeface="Ubuntu"/>
            </a:endParaRPr>
          </a:p>
        </p:txBody>
      </p:sp>
      <p:sp>
        <p:nvSpPr>
          <p:cNvPr id="139" name="Google Shape;139;p20"/>
          <p:cNvSpPr/>
          <p:nvPr/>
        </p:nvSpPr>
        <p:spPr>
          <a:xfrm>
            <a:off x="479750" y="1141500"/>
            <a:ext cx="6721800" cy="6286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txBox="1"/>
          <p:nvPr/>
        </p:nvSpPr>
        <p:spPr>
          <a:xfrm>
            <a:off x="595575" y="1389650"/>
            <a:ext cx="6468600" cy="60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This is__________________ from _____________________</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1" name="Google Shape;141;p20"/>
          <p:cNvSpPr/>
          <p:nvPr/>
        </p:nvSpPr>
        <p:spPr>
          <a:xfrm>
            <a:off x="479750" y="7559600"/>
            <a:ext cx="3854700" cy="1985100"/>
          </a:xfrm>
          <a:prstGeom prst="snip1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txBox="1"/>
          <p:nvPr/>
        </p:nvSpPr>
        <p:spPr>
          <a:xfrm>
            <a:off x="430100" y="7599925"/>
            <a:ext cx="39540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latin typeface="Ubuntu"/>
                <a:ea typeface="Ubuntu"/>
                <a:cs typeface="Ubuntu"/>
                <a:sym typeface="Ubuntu"/>
              </a:rPr>
              <a:t>Checklist:</a:t>
            </a:r>
            <a:br>
              <a:rPr lang="en" b="1">
                <a:latin typeface="Ubuntu"/>
                <a:ea typeface="Ubuntu"/>
                <a:cs typeface="Ubuntu"/>
                <a:sym typeface="Ubuntu"/>
              </a:rPr>
            </a:br>
            <a:endParaRPr b="1">
              <a:latin typeface="Ubuntu"/>
              <a:ea typeface="Ubuntu"/>
              <a:cs typeface="Ubuntu"/>
              <a:sym typeface="Ubuntu"/>
            </a:endParaRPr>
          </a:p>
          <a:p>
            <a:pPr marL="457200" lvl="0" indent="-317500" algn="l" rtl="0">
              <a:spcBef>
                <a:spcPts val="0"/>
              </a:spcBef>
              <a:spcAft>
                <a:spcPts val="0"/>
              </a:spcAft>
              <a:buSzPts val="1400"/>
              <a:buFont typeface="Ubuntu"/>
              <a:buChar char="▢"/>
            </a:pPr>
            <a:r>
              <a:rPr lang="en">
                <a:latin typeface="Ubuntu"/>
                <a:ea typeface="Ubuntu"/>
                <a:cs typeface="Ubuntu"/>
                <a:sym typeface="Ubuntu"/>
              </a:rPr>
              <a:t>I included all the elements of a report.</a:t>
            </a:r>
            <a:endParaRPr>
              <a:latin typeface="Ubuntu"/>
              <a:ea typeface="Ubuntu"/>
              <a:cs typeface="Ubuntu"/>
              <a:sym typeface="Ubuntu"/>
            </a:endParaRPr>
          </a:p>
          <a:p>
            <a:pPr marL="457200" lvl="0" indent="-317500" algn="l" rtl="0">
              <a:spcBef>
                <a:spcPts val="0"/>
              </a:spcBef>
              <a:spcAft>
                <a:spcPts val="0"/>
              </a:spcAft>
              <a:buSzPts val="1400"/>
              <a:buFont typeface="Ubuntu"/>
              <a:buChar char="▢"/>
            </a:pPr>
            <a:r>
              <a:rPr lang="en">
                <a:latin typeface="Ubuntu"/>
                <a:ea typeface="Ubuntu"/>
                <a:cs typeface="Ubuntu"/>
                <a:sym typeface="Ubuntu"/>
              </a:rPr>
              <a:t>I used the past tense.</a:t>
            </a:r>
            <a:endParaRPr>
              <a:latin typeface="Ubuntu"/>
              <a:ea typeface="Ubuntu"/>
              <a:cs typeface="Ubuntu"/>
              <a:sym typeface="Ubuntu"/>
            </a:endParaRPr>
          </a:p>
          <a:p>
            <a:pPr marL="457200" lvl="0" indent="-317500" algn="l" rtl="0">
              <a:spcBef>
                <a:spcPts val="0"/>
              </a:spcBef>
              <a:spcAft>
                <a:spcPts val="0"/>
              </a:spcAft>
              <a:buSzPts val="1400"/>
              <a:buFont typeface="Ubuntu"/>
              <a:buChar char="▢"/>
            </a:pPr>
            <a:r>
              <a:rPr lang="en">
                <a:latin typeface="Ubuntu"/>
                <a:ea typeface="Ubuntu"/>
                <a:cs typeface="Ubuntu"/>
                <a:sym typeface="Ubuntu"/>
              </a:rPr>
              <a:t>I included weather vocabulary.</a:t>
            </a:r>
            <a:endParaRPr>
              <a:latin typeface="Ubuntu"/>
              <a:ea typeface="Ubuntu"/>
              <a:cs typeface="Ubuntu"/>
              <a:sym typeface="Ubuntu"/>
            </a:endParaRPr>
          </a:p>
          <a:p>
            <a:pPr marL="457200" lvl="0" indent="-317500" algn="l" rtl="0">
              <a:spcBef>
                <a:spcPts val="0"/>
              </a:spcBef>
              <a:spcAft>
                <a:spcPts val="0"/>
              </a:spcAft>
              <a:buSzPts val="1400"/>
              <a:buFont typeface="Ubuntu"/>
              <a:buChar char="▢"/>
            </a:pPr>
            <a:r>
              <a:rPr lang="en">
                <a:latin typeface="Ubuntu"/>
                <a:ea typeface="Ubuntu"/>
                <a:cs typeface="Ubuntu"/>
                <a:sym typeface="Ubuntu"/>
              </a:rPr>
              <a:t>My text is clear.</a:t>
            </a:r>
            <a:endParaRPr>
              <a:latin typeface="Ubuntu"/>
              <a:ea typeface="Ubuntu"/>
              <a:cs typeface="Ubuntu"/>
              <a:sym typeface="Ubuntu"/>
            </a:endParaRPr>
          </a:p>
          <a:p>
            <a:pPr marL="457200" lvl="0" indent="-317500" algn="l" rtl="0">
              <a:spcBef>
                <a:spcPts val="0"/>
              </a:spcBef>
              <a:spcAft>
                <a:spcPts val="0"/>
              </a:spcAft>
              <a:buSzPts val="1400"/>
              <a:buFont typeface="Ubuntu"/>
              <a:buChar char="▢"/>
            </a:pPr>
            <a:r>
              <a:rPr lang="en">
                <a:latin typeface="Ubuntu"/>
                <a:ea typeface="Ubuntu"/>
                <a:cs typeface="Ubuntu"/>
                <a:sym typeface="Ubuntu"/>
              </a:rPr>
              <a:t>I checked the spelling.</a:t>
            </a:r>
            <a:endParaRPr>
              <a:latin typeface="Ubuntu"/>
              <a:ea typeface="Ubuntu"/>
              <a:cs typeface="Ubuntu"/>
              <a:sym typeface="Ubuntu"/>
            </a:endParaRPr>
          </a:p>
          <a:p>
            <a:pPr marL="457200" lvl="0" indent="-317500" algn="l" rtl="0">
              <a:spcBef>
                <a:spcPts val="0"/>
              </a:spcBef>
              <a:spcAft>
                <a:spcPts val="0"/>
              </a:spcAft>
              <a:buSzPts val="1400"/>
              <a:buFont typeface="Ubuntu"/>
              <a:buChar char="▢"/>
            </a:pPr>
            <a:r>
              <a:rPr lang="en">
                <a:latin typeface="Ubuntu"/>
                <a:ea typeface="Ubuntu"/>
                <a:cs typeface="Ubuntu"/>
                <a:sym typeface="Ubuntu"/>
              </a:rPr>
              <a:t>My ideas are original.</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sp>
        <p:nvSpPr>
          <p:cNvPr id="143" name="Google Shape;143;p20"/>
          <p:cNvSpPr/>
          <p:nvPr/>
        </p:nvSpPr>
        <p:spPr>
          <a:xfrm>
            <a:off x="4450275" y="7543800"/>
            <a:ext cx="2751300" cy="2051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None/>
            </a:pPr>
            <a:r>
              <a:rPr lang="en" sz="1200">
                <a:solidFill>
                  <a:schemeClr val="dk1"/>
                </a:solidFill>
              </a:rPr>
              <a:t>Image background draft. </a:t>
            </a:r>
            <a:endParaRPr sz="1200">
              <a:solidFill>
                <a:schemeClr val="dk1"/>
              </a:solidFill>
            </a:endParaRPr>
          </a:p>
          <a:p>
            <a:pPr marL="0" lvl="0" indent="0" algn="l" rtl="0">
              <a:lnSpc>
                <a:spcPct val="115000"/>
              </a:lnSpc>
              <a:spcBef>
                <a:spcPts val="1200"/>
              </a:spcBef>
              <a:spcAft>
                <a:spcPts val="0"/>
              </a:spcAft>
              <a:buNone/>
            </a:pPr>
            <a:endParaRPr sz="1200">
              <a:solidFill>
                <a:schemeClr val="dk1"/>
              </a:solidFill>
            </a:endParaRPr>
          </a:p>
          <a:p>
            <a:pPr marL="0" lvl="0" indent="0" algn="l" rtl="0">
              <a:lnSpc>
                <a:spcPct val="115000"/>
              </a:lnSpc>
              <a:spcBef>
                <a:spcPts val="1200"/>
              </a:spcBef>
              <a:spcAft>
                <a:spcPts val="0"/>
              </a:spcAft>
              <a:buNone/>
            </a:pPr>
            <a:endParaRPr sz="1200">
              <a:solidFill>
                <a:schemeClr val="dk1"/>
              </a:solidFill>
            </a:endParaRPr>
          </a:p>
          <a:p>
            <a:pPr marL="0" lvl="0" indent="0" algn="l" rtl="0">
              <a:lnSpc>
                <a:spcPct val="115000"/>
              </a:lnSpc>
              <a:spcBef>
                <a:spcPts val="1200"/>
              </a:spcBef>
              <a:spcAft>
                <a:spcPts val="0"/>
              </a:spcAft>
              <a:buNone/>
            </a:pPr>
            <a:endParaRPr sz="1200">
              <a:solidFill>
                <a:schemeClr val="dk1"/>
              </a:solidFill>
            </a:endParaRPr>
          </a:p>
          <a:p>
            <a:pPr marL="0" lvl="0" indent="0" algn="l" rtl="0">
              <a:lnSpc>
                <a:spcPct val="115000"/>
              </a:lnSpc>
              <a:spcBef>
                <a:spcPts val="1200"/>
              </a:spcBef>
              <a:spcAft>
                <a:spcPts val="0"/>
              </a:spcAft>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None/>
            </a:pPr>
            <a:endParaRPr/>
          </a:p>
        </p:txBody>
      </p:sp>
      <p:pic>
        <p:nvPicPr>
          <p:cNvPr id="144" name="Google Shape;144;p20"/>
          <p:cNvPicPr preferRelativeResize="0"/>
          <p:nvPr/>
        </p:nvPicPr>
        <p:blipFill rotWithShape="1">
          <a:blip r:embed="rId3">
            <a:alphaModFix/>
          </a:blip>
          <a:srcRect t="16722"/>
          <a:stretch/>
        </p:blipFill>
        <p:spPr>
          <a:xfrm>
            <a:off x="5252275" y="9391550"/>
            <a:ext cx="1949324" cy="497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50" name="Google Shape;150;p21"/>
          <p:cNvSpPr txBox="1"/>
          <p:nvPr/>
        </p:nvSpPr>
        <p:spPr>
          <a:xfrm>
            <a:off x="297800" y="446650"/>
            <a:ext cx="7030800" cy="7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solidFill>
                  <a:schemeClr val="dk1"/>
                </a:solidFill>
                <a:latin typeface="Ubuntu"/>
                <a:ea typeface="Ubuntu"/>
                <a:cs typeface="Ubuntu"/>
                <a:sym typeface="Ubuntu"/>
              </a:rPr>
              <a:t>		 	 	 		</a:t>
            </a:r>
            <a:endParaRPr sz="1600" b="1">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b="1">
                <a:solidFill>
                  <a:schemeClr val="dk1"/>
                </a:solidFill>
                <a:latin typeface="Ubuntu"/>
                <a:ea typeface="Ubuntu"/>
                <a:cs typeface="Ubuntu"/>
                <a:sym typeface="Ubuntu"/>
              </a:rPr>
              <a:t>Extra Activity</a:t>
            </a:r>
            <a:endParaRPr sz="1600" b="1">
              <a:solidFill>
                <a:schemeClr val="dk1"/>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600" b="1">
                <a:solidFill>
                  <a:schemeClr val="dk1"/>
                </a:solidFill>
                <a:latin typeface="Ubuntu"/>
                <a:ea typeface="Ubuntu"/>
                <a:cs typeface="Ubuntu"/>
                <a:sym typeface="Ubuntu"/>
              </a:rPr>
              <a:t>Describe what you see on these images using the vocabulary in Activity 1. </a:t>
            </a:r>
            <a:endParaRPr sz="1600" b="1">
              <a:solidFill>
                <a:schemeClr val="dk1"/>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600" b="1">
                <a:solidFill>
                  <a:schemeClr val="dk1"/>
                </a:solidFill>
                <a:latin typeface="Ubuntu"/>
                <a:ea typeface="Ubuntu"/>
                <a:cs typeface="Ubuntu"/>
                <a:sym typeface="Ubuntu"/>
              </a:rPr>
              <a:t>					</a:t>
            </a:r>
            <a:endParaRPr sz="1600" b="1">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b="1">
                <a:solidFill>
                  <a:schemeClr val="dk1"/>
                </a:solidFill>
                <a:latin typeface="Ubuntu"/>
                <a:ea typeface="Ubuntu"/>
                <a:cs typeface="Ubuntu"/>
                <a:sym typeface="Ubuntu"/>
              </a:rPr>
              <a:t>				</a:t>
            </a:r>
            <a:endParaRPr sz="1600" b="1">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b="1">
                <a:solidFill>
                  <a:schemeClr val="dk1"/>
                </a:solidFill>
                <a:latin typeface="Ubuntu"/>
                <a:ea typeface="Ubuntu"/>
                <a:cs typeface="Ubuntu"/>
                <a:sym typeface="Ubuntu"/>
              </a:rPr>
              <a:t>			</a:t>
            </a:r>
            <a:endParaRPr sz="1600" b="1">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600" b="1">
                <a:solidFill>
                  <a:schemeClr val="dk1"/>
                </a:solidFill>
                <a:latin typeface="Ubuntu"/>
                <a:ea typeface="Ubuntu"/>
                <a:cs typeface="Ubuntu"/>
                <a:sym typeface="Ubuntu"/>
              </a:rPr>
              <a:t>		</a:t>
            </a:r>
            <a:endParaRPr sz="1600" b="1">
              <a:solidFill>
                <a:schemeClr val="dk1"/>
              </a:solidFill>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p:txBody>
      </p:sp>
      <p:pic>
        <p:nvPicPr>
          <p:cNvPr id="151" name="Google Shape;151;p21"/>
          <p:cNvPicPr preferRelativeResize="0"/>
          <p:nvPr/>
        </p:nvPicPr>
        <p:blipFill>
          <a:blip r:embed="rId3">
            <a:alphaModFix/>
          </a:blip>
          <a:stretch>
            <a:fillRect/>
          </a:stretch>
        </p:blipFill>
        <p:spPr>
          <a:xfrm>
            <a:off x="262500" y="1852875"/>
            <a:ext cx="7101376" cy="7473625"/>
          </a:xfrm>
          <a:prstGeom prst="rect">
            <a:avLst/>
          </a:prstGeom>
          <a:noFill/>
          <a:ln>
            <a:noFill/>
          </a:ln>
        </p:spPr>
      </p:pic>
      <p:sp>
        <p:nvSpPr>
          <p:cNvPr id="152" name="Google Shape;152;p21"/>
          <p:cNvSpPr txBox="1"/>
          <p:nvPr/>
        </p:nvSpPr>
        <p:spPr>
          <a:xfrm>
            <a:off x="2696588" y="2481500"/>
            <a:ext cx="4505100" cy="17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3" name="Google Shape;153;p21"/>
          <p:cNvSpPr txBox="1"/>
          <p:nvPr/>
        </p:nvSpPr>
        <p:spPr>
          <a:xfrm>
            <a:off x="2696588" y="4354425"/>
            <a:ext cx="4505100" cy="13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1"/>
          <p:cNvSpPr txBox="1"/>
          <p:nvPr/>
        </p:nvSpPr>
        <p:spPr>
          <a:xfrm>
            <a:off x="2823488" y="5975525"/>
            <a:ext cx="4505100" cy="14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1"/>
          <p:cNvSpPr txBox="1"/>
          <p:nvPr/>
        </p:nvSpPr>
        <p:spPr>
          <a:xfrm>
            <a:off x="2747288" y="7626525"/>
            <a:ext cx="4505100" cy="15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6" name="Google Shape;156;p21"/>
          <p:cNvPicPr preferRelativeResize="0"/>
          <p:nvPr/>
        </p:nvPicPr>
        <p:blipFill rotWithShape="1">
          <a:blip r:embed="rId4">
            <a:alphaModFix/>
          </a:blip>
          <a:srcRect t="16722"/>
          <a:stretch/>
        </p:blipFill>
        <p:spPr>
          <a:xfrm>
            <a:off x="5252275" y="9391550"/>
            <a:ext cx="1949324" cy="4974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Words>
  <Application>Microsoft Macintosh PowerPoint</Application>
  <PresentationFormat>Personnalisé</PresentationFormat>
  <Paragraphs>191</Paragraphs>
  <Slides>9</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Ubuntu</vt:lpstr>
      <vt:lpstr>Trebuchet MS</vt:lpstr>
      <vt:lpstr>Viga</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SANDRA LAINE</cp:lastModifiedBy>
  <cp:revision>1</cp:revision>
  <dcterms:modified xsi:type="dcterms:W3CDTF">2020-12-01T15:50:03Z</dcterms:modified>
</cp:coreProperties>
</file>