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Lst>
  <p:sldSz cy="10058400" cx="7772400"/>
  <p:notesSz cx="6858000" cy="9144000"/>
  <p:embeddedFontLst>
    <p:embeddedFont>
      <p:font typeface="Ubuntu"/>
      <p:regular r:id="rId9"/>
      <p:bold r:id="rId10"/>
      <p:italic r:id="rId11"/>
      <p:boldItalic r:id="rId12"/>
    </p:embeddedFont>
    <p:embeddedFont>
      <p:font typeface="Ubuntu Light"/>
      <p:regular r:id="rId13"/>
      <p:bold r:id="rId14"/>
      <p:italic r:id="rId15"/>
      <p:boldItalic r:id="rId16"/>
    </p:embeddedFont>
    <p:embeddedFont>
      <p:font typeface="Lato"/>
      <p:regular r:id="rId17"/>
      <p:bold r:id="rId18"/>
      <p:italic r:id="rId19"/>
      <p:boldItalic r:id="rId20"/>
    </p:embeddedFont>
    <p:embeddedFont>
      <p:font typeface="Viga"/>
      <p:regular r:id="rId2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93F1A7EC-9BC1-43A4-89B8-54FD7B388E1F}">
  <a:tblStyle styleId="{93F1A7EC-9BC1-43A4-89B8-54FD7B388E1F}" styleName="Table_0">
    <a:wholeTbl>
      <a:tcTxStyle>
        <a:font>
          <a:latin typeface="Arial"/>
          <a:ea typeface="Arial"/>
          <a:cs typeface="Arial"/>
        </a:font>
        <a:srgbClr val="000000"/>
      </a:tcTxStyle>
      <a:tcStyle>
        <a:tcBdr>
          <a:left>
            <a:ln cap="flat" cmpd="sng" w="12700">
              <a:solidFill>
                <a:srgbClr val="000000"/>
              </a:solidFill>
              <a:prstDash val="solid"/>
              <a:round/>
              <a:headEnd len="sm" w="sm" type="none"/>
              <a:tailEnd len="sm" w="sm" type="none"/>
            </a:ln>
          </a:left>
          <a:right>
            <a:ln cap="flat" cmpd="sng" w="12700">
              <a:solidFill>
                <a:srgbClr val="000000"/>
              </a:solidFill>
              <a:prstDash val="solid"/>
              <a:round/>
              <a:headEnd len="sm" w="sm" type="none"/>
              <a:tailEnd len="sm" w="sm" type="none"/>
            </a:ln>
          </a:right>
          <a:top>
            <a:ln cap="flat" cmpd="sng" w="12700">
              <a:solidFill>
                <a:srgbClr val="000000"/>
              </a:solidFill>
              <a:prstDash val="solid"/>
              <a:round/>
              <a:headEnd len="sm" w="sm" type="none"/>
              <a:tailEnd len="sm" w="sm" type="none"/>
            </a:ln>
          </a:top>
          <a:bottom>
            <a:ln cap="flat" cmpd="sng" w="12700">
              <a:solidFill>
                <a:srgbClr val="000000"/>
              </a:solidFill>
              <a:prstDash val="solid"/>
              <a:round/>
              <a:headEnd len="sm" w="sm" type="none"/>
              <a:tailEnd len="sm" w="sm" type="none"/>
            </a:ln>
          </a:bottom>
          <a:insideH>
            <a:ln cap="flat" cmpd="sng" w="12700">
              <a:solidFill>
                <a:srgbClr val="000000"/>
              </a:solidFill>
              <a:prstDash val="solid"/>
              <a:round/>
              <a:headEnd len="sm" w="sm" type="none"/>
              <a:tailEnd len="sm" w="sm" type="none"/>
            </a:ln>
          </a:insideH>
          <a:insideV>
            <a:ln cap="flat" cmpd="sng" w="12700">
              <a:solidFill>
                <a:srgbClr val="000000"/>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20" Type="http://schemas.openxmlformats.org/officeDocument/2006/relationships/font" Target="fonts/Lato-boldItalic.fntdata"/><Relationship Id="rId11" Type="http://schemas.openxmlformats.org/officeDocument/2006/relationships/font" Target="fonts/Ubuntu-italic.fntdata"/><Relationship Id="rId10" Type="http://schemas.openxmlformats.org/officeDocument/2006/relationships/font" Target="fonts/Ubuntu-bold.fntdata"/><Relationship Id="rId21" Type="http://schemas.openxmlformats.org/officeDocument/2006/relationships/font" Target="fonts/Viga-regular.fntdata"/><Relationship Id="rId13" Type="http://schemas.openxmlformats.org/officeDocument/2006/relationships/font" Target="fonts/UbuntuLight-regular.fntdata"/><Relationship Id="rId12" Type="http://schemas.openxmlformats.org/officeDocument/2006/relationships/font" Target="fonts/Ubuntu-boldItalic.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font" Target="fonts/Ubuntu-regular.fntdata"/><Relationship Id="rId15" Type="http://schemas.openxmlformats.org/officeDocument/2006/relationships/font" Target="fonts/UbuntuLight-italic.fntdata"/><Relationship Id="rId14" Type="http://schemas.openxmlformats.org/officeDocument/2006/relationships/font" Target="fonts/UbuntuLight-bold.fntdata"/><Relationship Id="rId17" Type="http://schemas.openxmlformats.org/officeDocument/2006/relationships/font" Target="fonts/Lato-regular.fntdata"/><Relationship Id="rId16" Type="http://schemas.openxmlformats.org/officeDocument/2006/relationships/font" Target="fonts/UbuntuLight-boldItalic.fntdata"/><Relationship Id="rId5" Type="http://schemas.openxmlformats.org/officeDocument/2006/relationships/notesMaster" Target="notesMasters/notesMaster1.xml"/><Relationship Id="rId19" Type="http://schemas.openxmlformats.org/officeDocument/2006/relationships/font" Target="fonts/Lato-italic.fntdata"/><Relationship Id="rId6" Type="http://schemas.openxmlformats.org/officeDocument/2006/relationships/slide" Target="slides/slide1.xml"/><Relationship Id="rId18" Type="http://schemas.openxmlformats.org/officeDocument/2006/relationships/font" Target="fonts/Lato-bold.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 name="Shape 72"/>
        <p:cNvGrpSpPr/>
        <p:nvPr/>
      </p:nvGrpSpPr>
      <p:grpSpPr>
        <a:xfrm>
          <a:off x="0" y="0"/>
          <a:ext cx="0" cy="0"/>
          <a:chOff x="0" y="0"/>
          <a:chExt cx="0" cy="0"/>
        </a:xfrm>
      </p:grpSpPr>
      <p:sp>
        <p:nvSpPr>
          <p:cNvPr id="73" name="Google Shape;73;g739e8039fc_0_8: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74" name="Google Shape;74;g739e8039fc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 name="Shape 85"/>
        <p:cNvGrpSpPr/>
        <p:nvPr/>
      </p:nvGrpSpPr>
      <p:grpSpPr>
        <a:xfrm>
          <a:off x="0" y="0"/>
          <a:ext cx="0" cy="0"/>
          <a:chOff x="0" y="0"/>
          <a:chExt cx="0" cy="0"/>
        </a:xfrm>
      </p:grpSpPr>
      <p:sp>
        <p:nvSpPr>
          <p:cNvPr id="86" name="Google Shape;86;g7878352da1_0_5: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87" name="Google Shape;87;g7878352da1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264952" y="1456058"/>
            <a:ext cx="7242600" cy="40140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264945" y="5542289"/>
            <a:ext cx="7242600" cy="1550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7201589" y="9119180"/>
            <a:ext cx="466500" cy="7698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264945" y="2163089"/>
            <a:ext cx="7242600" cy="38397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264945" y="6164351"/>
            <a:ext cx="7242600" cy="25437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7201589" y="9119180"/>
            <a:ext cx="466500" cy="7698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7201589" y="9119180"/>
            <a:ext cx="466500" cy="7698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264945" y="4206107"/>
            <a:ext cx="7242600" cy="16461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7201589" y="9119180"/>
            <a:ext cx="466500" cy="7698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264945" y="870271"/>
            <a:ext cx="7242600" cy="11199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264945" y="2253729"/>
            <a:ext cx="7242600" cy="66810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7201589" y="9119180"/>
            <a:ext cx="466500" cy="7698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264945" y="870271"/>
            <a:ext cx="7242600" cy="11199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264945" y="2253729"/>
            <a:ext cx="3399900" cy="66810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107540" y="2253729"/>
            <a:ext cx="3399900" cy="66810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7201589" y="9119180"/>
            <a:ext cx="466500" cy="7698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264945" y="870271"/>
            <a:ext cx="7242600" cy="11199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7201589" y="9119180"/>
            <a:ext cx="466500" cy="7698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264945" y="1086507"/>
            <a:ext cx="2386800" cy="14778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264945" y="2717440"/>
            <a:ext cx="2386800" cy="62175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7201589" y="9119180"/>
            <a:ext cx="466500" cy="7698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16713" y="880293"/>
            <a:ext cx="5412600" cy="7999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7201589" y="9119180"/>
            <a:ext cx="466500" cy="7698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3886200" y="-244"/>
            <a:ext cx="3886200" cy="100584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25675" y="2411542"/>
            <a:ext cx="3438300" cy="28986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25675" y="5481569"/>
            <a:ext cx="3438300" cy="24153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198575" y="1415969"/>
            <a:ext cx="3261300" cy="7226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7201589" y="9119180"/>
            <a:ext cx="466500" cy="7698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264945" y="8273124"/>
            <a:ext cx="5099100" cy="11832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7201589" y="9119180"/>
            <a:ext cx="466500" cy="7698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264945" y="870271"/>
            <a:ext cx="7242600" cy="11199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264945" y="2253729"/>
            <a:ext cx="7242600" cy="66810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7201589" y="9119180"/>
            <a:ext cx="466500" cy="7698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8.png"/><Relationship Id="rId4" Type="http://schemas.openxmlformats.org/officeDocument/2006/relationships/image" Target="../media/image2.png"/><Relationship Id="rId10" Type="http://schemas.openxmlformats.org/officeDocument/2006/relationships/image" Target="../media/image3.png"/><Relationship Id="rId9" Type="http://schemas.openxmlformats.org/officeDocument/2006/relationships/image" Target="../media/image7.png"/><Relationship Id="rId5" Type="http://schemas.openxmlformats.org/officeDocument/2006/relationships/image" Target="../media/image6.png"/><Relationship Id="rId6" Type="http://schemas.openxmlformats.org/officeDocument/2006/relationships/image" Target="../media/image9.png"/><Relationship Id="rId7" Type="http://schemas.openxmlformats.org/officeDocument/2006/relationships/image" Target="../media/image5.png"/><Relationship Id="rId8"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11.png"/><Relationship Id="rId4" Type="http://schemas.openxmlformats.org/officeDocument/2006/relationships/image" Target="../media/image12.png"/><Relationship Id="rId5" Type="http://schemas.openxmlformats.org/officeDocument/2006/relationships/hyperlink" Target="https://docs.google.com/presentation/d/1HReXi_bAKPQbE-YPKdEmujYQxzCbkYtySN0D42upKWI/edit#slide=previous" TargetMode="External"/><Relationship Id="rId6" Type="http://schemas.openxmlformats.org/officeDocument/2006/relationships/hyperlink" Target="https://edtosavetheworld.com/2020/07/15/essential-learning-that-transfers/" TargetMode="External"/><Relationship Id="rId7"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1.png"/><Relationship Id="rId4" Type="http://schemas.openxmlformats.org/officeDocument/2006/relationships/image" Target="../media/image12.png"/><Relationship Id="rId5" Type="http://schemas.openxmlformats.org/officeDocument/2006/relationships/hyperlink" Target="https://docs.google.com/presentation/d/1HReXi_bAKPQbE-YPKdEmujYQxzCbkYtySN0D42upKWI/edit#slide=previous" TargetMode="External"/><Relationship Id="rId6" Type="http://schemas.openxmlformats.org/officeDocument/2006/relationships/hyperlink" Target="https://view.genial.ly/5fdcb57927bf8b0d62c26050/presentation-infer-and-predict-secondary-official" TargetMode="External"/><Relationship Id="rId7" Type="http://schemas.openxmlformats.org/officeDocument/2006/relationships/hyperlink" Target="https://view.genial.ly/5fdcb57927bf8b0d62c26050/presentation-infer-and-predict-secondary-official" TargetMode="External"/><Relationship Id="rId8"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pic>
        <p:nvPicPr>
          <p:cNvPr id="54" name="Google Shape;54;p13"/>
          <p:cNvPicPr preferRelativeResize="0"/>
          <p:nvPr/>
        </p:nvPicPr>
        <p:blipFill rotWithShape="1">
          <a:blip r:embed="rId3">
            <a:alphaModFix/>
          </a:blip>
          <a:srcRect b="0" l="85210" r="0" t="0"/>
          <a:stretch/>
        </p:blipFill>
        <p:spPr>
          <a:xfrm rot="5400000">
            <a:off x="5542675" y="2311875"/>
            <a:ext cx="1500250" cy="1307100"/>
          </a:xfrm>
          <a:prstGeom prst="rect">
            <a:avLst/>
          </a:prstGeom>
          <a:noFill/>
          <a:ln>
            <a:noFill/>
          </a:ln>
        </p:spPr>
      </p:pic>
      <p:sp>
        <p:nvSpPr>
          <p:cNvPr id="55" name="Google Shape;55;p13"/>
          <p:cNvSpPr txBox="1"/>
          <p:nvPr/>
        </p:nvSpPr>
        <p:spPr>
          <a:xfrm>
            <a:off x="258375" y="4368613"/>
            <a:ext cx="7424100" cy="586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en" sz="1800">
                <a:latin typeface="Viga"/>
                <a:ea typeface="Viga"/>
                <a:cs typeface="Viga"/>
                <a:sym typeface="Viga"/>
              </a:rPr>
              <a:t>Intention: Demonstrate insightful understanding of texts by using inferences and predictions.</a:t>
            </a:r>
            <a:endParaRPr>
              <a:latin typeface="Lato"/>
              <a:ea typeface="Lato"/>
              <a:cs typeface="Lato"/>
              <a:sym typeface="Lato"/>
            </a:endParaRPr>
          </a:p>
        </p:txBody>
      </p:sp>
      <p:cxnSp>
        <p:nvCxnSpPr>
          <p:cNvPr id="56" name="Google Shape;56;p13"/>
          <p:cNvCxnSpPr/>
          <p:nvPr/>
        </p:nvCxnSpPr>
        <p:spPr>
          <a:xfrm>
            <a:off x="233538" y="5165975"/>
            <a:ext cx="7305300" cy="0"/>
          </a:xfrm>
          <a:prstGeom prst="straightConnector1">
            <a:avLst/>
          </a:prstGeom>
          <a:noFill/>
          <a:ln cap="flat" cmpd="sng" w="9525">
            <a:solidFill>
              <a:schemeClr val="dk1"/>
            </a:solidFill>
            <a:prstDash val="dash"/>
            <a:round/>
            <a:headEnd len="med" w="med" type="none"/>
            <a:tailEnd len="med" w="med" type="none"/>
          </a:ln>
        </p:spPr>
      </p:cxnSp>
      <p:pic>
        <p:nvPicPr>
          <p:cNvPr id="57" name="Google Shape;57;p13"/>
          <p:cNvPicPr preferRelativeResize="0"/>
          <p:nvPr/>
        </p:nvPicPr>
        <p:blipFill rotWithShape="1">
          <a:blip r:embed="rId3">
            <a:alphaModFix/>
          </a:blip>
          <a:srcRect b="0" l="-2965" r="0" t="0"/>
          <a:stretch/>
        </p:blipFill>
        <p:spPr>
          <a:xfrm>
            <a:off x="-41526" y="3395088"/>
            <a:ext cx="6740749" cy="883200"/>
          </a:xfrm>
          <a:prstGeom prst="rect">
            <a:avLst/>
          </a:prstGeom>
          <a:noFill/>
          <a:ln>
            <a:noFill/>
          </a:ln>
        </p:spPr>
      </p:pic>
      <p:pic>
        <p:nvPicPr>
          <p:cNvPr id="58" name="Google Shape;58;p13"/>
          <p:cNvPicPr preferRelativeResize="0"/>
          <p:nvPr/>
        </p:nvPicPr>
        <p:blipFill rotWithShape="1">
          <a:blip r:embed="rId4">
            <a:alphaModFix/>
          </a:blip>
          <a:srcRect b="0" l="3744" r="0" t="0"/>
          <a:stretch/>
        </p:blipFill>
        <p:spPr>
          <a:xfrm>
            <a:off x="0" y="3150150"/>
            <a:ext cx="6657700" cy="1078075"/>
          </a:xfrm>
          <a:prstGeom prst="rect">
            <a:avLst/>
          </a:prstGeom>
          <a:noFill/>
          <a:ln>
            <a:noFill/>
          </a:ln>
        </p:spPr>
      </p:pic>
      <p:sp>
        <p:nvSpPr>
          <p:cNvPr id="59" name="Google Shape;59;p13"/>
          <p:cNvSpPr txBox="1"/>
          <p:nvPr/>
        </p:nvSpPr>
        <p:spPr>
          <a:xfrm>
            <a:off x="5616900" y="5158850"/>
            <a:ext cx="2155500" cy="5037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lang="en" sz="1800">
                <a:latin typeface="Ubuntu"/>
                <a:ea typeface="Ubuntu"/>
                <a:cs typeface="Ubuntu"/>
                <a:sym typeface="Ubuntu"/>
              </a:rPr>
              <a:t>Cycle 1 and 2</a:t>
            </a:r>
            <a:r>
              <a:rPr lang="en" sz="1800">
                <a:latin typeface="Ubuntu"/>
                <a:ea typeface="Ubuntu"/>
                <a:cs typeface="Ubuntu"/>
                <a:sym typeface="Ubuntu"/>
              </a:rPr>
              <a:t>  </a:t>
            </a:r>
            <a:r>
              <a:rPr lang="en" sz="1800">
                <a:latin typeface="Ubuntu"/>
                <a:ea typeface="Ubuntu"/>
                <a:cs typeface="Ubuntu"/>
                <a:sym typeface="Ubuntu"/>
              </a:rPr>
              <a:t>Sec</a:t>
            </a:r>
            <a:r>
              <a:rPr lang="en" sz="1800">
                <a:latin typeface="Ubuntu"/>
                <a:ea typeface="Ubuntu"/>
                <a:cs typeface="Ubuntu"/>
                <a:sym typeface="Ubuntu"/>
              </a:rPr>
              <a:t>ondary </a:t>
            </a:r>
            <a:endParaRPr sz="1800">
              <a:latin typeface="Ubuntu"/>
              <a:ea typeface="Ubuntu"/>
              <a:cs typeface="Ubuntu"/>
              <a:sym typeface="Ubuntu"/>
            </a:endParaRPr>
          </a:p>
        </p:txBody>
      </p:sp>
      <p:pic>
        <p:nvPicPr>
          <p:cNvPr id="60" name="Google Shape;60;p13"/>
          <p:cNvPicPr preferRelativeResize="0"/>
          <p:nvPr/>
        </p:nvPicPr>
        <p:blipFill rotWithShape="1">
          <a:blip r:embed="rId5">
            <a:alphaModFix/>
          </a:blip>
          <a:srcRect b="0" l="533" r="9009" t="0"/>
          <a:stretch/>
        </p:blipFill>
        <p:spPr>
          <a:xfrm>
            <a:off x="-50" y="9175200"/>
            <a:ext cx="7772501" cy="883200"/>
          </a:xfrm>
          <a:prstGeom prst="rect">
            <a:avLst/>
          </a:prstGeom>
          <a:noFill/>
          <a:ln>
            <a:noFill/>
          </a:ln>
        </p:spPr>
      </p:pic>
      <p:pic>
        <p:nvPicPr>
          <p:cNvPr id="61" name="Google Shape;61;p13"/>
          <p:cNvPicPr preferRelativeResize="0"/>
          <p:nvPr/>
        </p:nvPicPr>
        <p:blipFill>
          <a:blip r:embed="rId6">
            <a:alphaModFix/>
          </a:blip>
          <a:stretch>
            <a:fillRect/>
          </a:stretch>
        </p:blipFill>
        <p:spPr>
          <a:xfrm>
            <a:off x="147125" y="5223325"/>
            <a:ext cx="659925" cy="659925"/>
          </a:xfrm>
          <a:prstGeom prst="rect">
            <a:avLst/>
          </a:prstGeom>
          <a:noFill/>
          <a:ln>
            <a:noFill/>
          </a:ln>
        </p:spPr>
      </p:pic>
      <p:sp>
        <p:nvSpPr>
          <p:cNvPr id="62" name="Google Shape;62;p13"/>
          <p:cNvSpPr txBox="1"/>
          <p:nvPr/>
        </p:nvSpPr>
        <p:spPr>
          <a:xfrm>
            <a:off x="947125" y="5224113"/>
            <a:ext cx="4529700" cy="4272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800">
                <a:solidFill>
                  <a:schemeClr val="dk1"/>
                </a:solidFill>
                <a:latin typeface="Viga"/>
                <a:ea typeface="Viga"/>
                <a:cs typeface="Viga"/>
                <a:sym typeface="Viga"/>
              </a:rPr>
              <a:t>Before you start</a:t>
            </a:r>
            <a:endParaRPr sz="1800">
              <a:solidFill>
                <a:schemeClr val="dk1"/>
              </a:solidFill>
              <a:latin typeface="Viga"/>
              <a:ea typeface="Viga"/>
              <a:cs typeface="Viga"/>
              <a:sym typeface="Viga"/>
            </a:endParaRPr>
          </a:p>
          <a:p>
            <a:pPr indent="0" lvl="0" marL="0" rtl="0" algn="l">
              <a:lnSpc>
                <a:spcPct val="115000"/>
              </a:lnSpc>
              <a:spcBef>
                <a:spcPts val="0"/>
              </a:spcBef>
              <a:spcAft>
                <a:spcPts val="0"/>
              </a:spcAft>
              <a:buClr>
                <a:schemeClr val="dk1"/>
              </a:buClr>
              <a:buSzPts val="1100"/>
              <a:buFont typeface="Arial"/>
              <a:buNone/>
            </a:pPr>
            <a:r>
              <a:t/>
            </a:r>
            <a:endParaRPr sz="1800">
              <a:solidFill>
                <a:schemeClr val="dk1"/>
              </a:solidFill>
              <a:latin typeface="Viga"/>
              <a:ea typeface="Viga"/>
              <a:cs typeface="Viga"/>
              <a:sym typeface="Viga"/>
            </a:endParaRPr>
          </a:p>
          <a:p>
            <a:pPr indent="0" lvl="0" marL="0" rtl="0" algn="l">
              <a:lnSpc>
                <a:spcPct val="115000"/>
              </a:lnSpc>
              <a:spcBef>
                <a:spcPts val="0"/>
              </a:spcBef>
              <a:spcAft>
                <a:spcPts val="0"/>
              </a:spcAft>
              <a:buNone/>
            </a:pPr>
            <a:r>
              <a:t/>
            </a:r>
            <a:endParaRPr sz="1800">
              <a:solidFill>
                <a:schemeClr val="dk1"/>
              </a:solidFill>
              <a:latin typeface="Viga"/>
              <a:ea typeface="Viga"/>
              <a:cs typeface="Viga"/>
              <a:sym typeface="Viga"/>
            </a:endParaRPr>
          </a:p>
        </p:txBody>
      </p:sp>
      <p:sp>
        <p:nvSpPr>
          <p:cNvPr id="63" name="Google Shape;63;p13"/>
          <p:cNvSpPr/>
          <p:nvPr/>
        </p:nvSpPr>
        <p:spPr>
          <a:xfrm>
            <a:off x="147126" y="9185387"/>
            <a:ext cx="838200" cy="728400"/>
          </a:xfrm>
          <a:prstGeom prst="ellipse">
            <a:avLst/>
          </a:prstGeom>
          <a:solidFill>
            <a:schemeClr val="accent1"/>
          </a:solidFill>
          <a:ln>
            <a:noFill/>
          </a:ln>
          <a:effectLst>
            <a:outerShdw blurRad="11430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64" name="Google Shape;64;p13"/>
          <p:cNvPicPr preferRelativeResize="0"/>
          <p:nvPr/>
        </p:nvPicPr>
        <p:blipFill>
          <a:blip r:embed="rId7">
            <a:alphaModFix/>
          </a:blip>
          <a:stretch>
            <a:fillRect/>
          </a:stretch>
        </p:blipFill>
        <p:spPr>
          <a:xfrm>
            <a:off x="382881" y="9249208"/>
            <a:ext cx="366679" cy="600733"/>
          </a:xfrm>
          <a:prstGeom prst="rect">
            <a:avLst/>
          </a:prstGeom>
          <a:noFill/>
          <a:ln>
            <a:noFill/>
          </a:ln>
        </p:spPr>
      </p:pic>
      <p:sp>
        <p:nvSpPr>
          <p:cNvPr id="65" name="Google Shape;65;p13"/>
          <p:cNvSpPr txBox="1"/>
          <p:nvPr/>
        </p:nvSpPr>
        <p:spPr>
          <a:xfrm>
            <a:off x="1177275" y="9542050"/>
            <a:ext cx="6243000" cy="728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Service national du RÉCIT, domaine des langues</a:t>
            </a:r>
            <a:endParaRPr/>
          </a:p>
        </p:txBody>
      </p:sp>
      <p:pic>
        <p:nvPicPr>
          <p:cNvPr id="66" name="Google Shape;66;p13"/>
          <p:cNvPicPr preferRelativeResize="0"/>
          <p:nvPr/>
        </p:nvPicPr>
        <p:blipFill>
          <a:blip r:embed="rId8">
            <a:alphaModFix/>
          </a:blip>
          <a:stretch>
            <a:fillRect/>
          </a:stretch>
        </p:blipFill>
        <p:spPr>
          <a:xfrm>
            <a:off x="1334025" y="9294550"/>
            <a:ext cx="838200" cy="295275"/>
          </a:xfrm>
          <a:prstGeom prst="rect">
            <a:avLst/>
          </a:prstGeom>
          <a:noFill/>
          <a:ln>
            <a:noFill/>
          </a:ln>
        </p:spPr>
      </p:pic>
      <p:sp>
        <p:nvSpPr>
          <p:cNvPr id="67" name="Google Shape;67;p13">
            <a:hlinkClick action="ppaction://hlinkshowjump?jump=nextslide"/>
          </p:cNvPr>
          <p:cNvSpPr/>
          <p:nvPr/>
        </p:nvSpPr>
        <p:spPr>
          <a:xfrm>
            <a:off x="6946350" y="9371475"/>
            <a:ext cx="592500" cy="287700"/>
          </a:xfrm>
          <a:prstGeom prst="rightArrow">
            <a:avLst>
              <a:gd fmla="val 50000" name="adj1"/>
              <a:gd fmla="val 50000" name="adj2"/>
            </a:avLst>
          </a:prstGeom>
          <a:solidFill>
            <a:srgbClr val="000000"/>
          </a:solidFill>
          <a:ln cap="flat" cmpd="sng" w="9525">
            <a:solidFill>
              <a:srgbClr val="12316E"/>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6EDED5"/>
              </a:solidFill>
            </a:endParaRPr>
          </a:p>
        </p:txBody>
      </p:sp>
      <p:pic>
        <p:nvPicPr>
          <p:cNvPr id="68" name="Google Shape;68;p13"/>
          <p:cNvPicPr preferRelativeResize="0"/>
          <p:nvPr/>
        </p:nvPicPr>
        <p:blipFill rotWithShape="1">
          <a:blip r:embed="rId9">
            <a:alphaModFix/>
          </a:blip>
          <a:srcRect b="0" l="0" r="0" t="0"/>
          <a:stretch/>
        </p:blipFill>
        <p:spPr>
          <a:xfrm>
            <a:off x="5381463" y="9185375"/>
            <a:ext cx="659924" cy="659926"/>
          </a:xfrm>
          <a:prstGeom prst="rect">
            <a:avLst/>
          </a:prstGeom>
          <a:noFill/>
          <a:ln>
            <a:noFill/>
          </a:ln>
        </p:spPr>
      </p:pic>
      <p:sp>
        <p:nvSpPr>
          <p:cNvPr id="69" name="Google Shape;69;p13"/>
          <p:cNvSpPr txBox="1"/>
          <p:nvPr/>
        </p:nvSpPr>
        <p:spPr>
          <a:xfrm>
            <a:off x="807050" y="5608500"/>
            <a:ext cx="6380100" cy="2055600"/>
          </a:xfrm>
          <a:prstGeom prst="rect">
            <a:avLst/>
          </a:prstGeom>
          <a:noFill/>
          <a:ln>
            <a:noFill/>
          </a:ln>
        </p:spPr>
        <p:txBody>
          <a:bodyPr anchorCtr="0" anchor="t" bIns="91425" lIns="91425" spcFirstLastPara="1" rIns="91425" wrap="square" tIns="91425">
            <a:noAutofit/>
          </a:bodyPr>
          <a:lstStyle/>
          <a:p>
            <a:pPr indent="-311150" lvl="0" marL="457200" rtl="0" algn="l">
              <a:lnSpc>
                <a:spcPct val="150000"/>
              </a:lnSpc>
              <a:spcBef>
                <a:spcPts val="0"/>
              </a:spcBef>
              <a:spcAft>
                <a:spcPts val="0"/>
              </a:spcAft>
              <a:buClr>
                <a:schemeClr val="dk1"/>
              </a:buClr>
              <a:buSzPts val="1300"/>
              <a:buFont typeface="Ubuntu Light"/>
              <a:buChar char="●"/>
            </a:pPr>
            <a:r>
              <a:rPr lang="en" sz="1300">
                <a:solidFill>
                  <a:schemeClr val="dk1"/>
                </a:solidFill>
                <a:latin typeface="Ubuntu Light"/>
                <a:ea typeface="Ubuntu Light"/>
                <a:cs typeface="Ubuntu Light"/>
                <a:sym typeface="Ubuntu Light"/>
              </a:rPr>
              <a:t>This material can be modified and adapted for Secondary 1-5 and can be used for distance teaching and learning and/or done in class .</a:t>
            </a:r>
            <a:endParaRPr sz="1300">
              <a:solidFill>
                <a:schemeClr val="dk1"/>
              </a:solidFill>
              <a:latin typeface="Ubuntu Light"/>
              <a:ea typeface="Ubuntu Light"/>
              <a:cs typeface="Ubuntu Light"/>
              <a:sym typeface="Ubuntu Light"/>
            </a:endParaRPr>
          </a:p>
          <a:p>
            <a:pPr indent="-311150" lvl="0" marL="457200" rtl="0" algn="l">
              <a:lnSpc>
                <a:spcPct val="150000"/>
              </a:lnSpc>
              <a:spcBef>
                <a:spcPts val="0"/>
              </a:spcBef>
              <a:spcAft>
                <a:spcPts val="0"/>
              </a:spcAft>
              <a:buClr>
                <a:schemeClr val="dk1"/>
              </a:buClr>
              <a:buSzPts val="1300"/>
              <a:buFont typeface="Ubuntu Light"/>
              <a:buChar char="●"/>
            </a:pPr>
            <a:r>
              <a:rPr lang="en" sz="1300">
                <a:solidFill>
                  <a:schemeClr val="dk1"/>
                </a:solidFill>
                <a:latin typeface="Ubuntu Light"/>
                <a:ea typeface="Ubuntu Light"/>
                <a:cs typeface="Ubuntu Light"/>
                <a:sym typeface="Ubuntu Light"/>
              </a:rPr>
              <a:t>Decide on how you will use this mini-unit with your students. </a:t>
            </a:r>
            <a:endParaRPr sz="1300">
              <a:solidFill>
                <a:schemeClr val="dk1"/>
              </a:solidFill>
              <a:latin typeface="Ubuntu Light"/>
              <a:ea typeface="Ubuntu Light"/>
              <a:cs typeface="Ubuntu Light"/>
              <a:sym typeface="Ubuntu Light"/>
            </a:endParaRPr>
          </a:p>
          <a:p>
            <a:pPr indent="-311150" lvl="0" marL="457200" rtl="0" algn="l">
              <a:lnSpc>
                <a:spcPct val="150000"/>
              </a:lnSpc>
              <a:spcBef>
                <a:spcPts val="0"/>
              </a:spcBef>
              <a:spcAft>
                <a:spcPts val="0"/>
              </a:spcAft>
              <a:buClr>
                <a:schemeClr val="dk1"/>
              </a:buClr>
              <a:buSzPts val="1300"/>
              <a:buFont typeface="Ubuntu Light"/>
              <a:buChar char="●"/>
            </a:pPr>
            <a:r>
              <a:rPr lang="en" sz="1300">
                <a:solidFill>
                  <a:schemeClr val="dk1"/>
                </a:solidFill>
                <a:latin typeface="Ubuntu Light"/>
                <a:ea typeface="Ubuntu Light"/>
                <a:cs typeface="Ubuntu Light"/>
                <a:sym typeface="Ubuntu Light"/>
              </a:rPr>
              <a:t>If you plan to have your students interact orally, reinvest or produce texts based on the contents of this mini-unit, inform your students and present the evaluation criteria and provide model of your expectations. </a:t>
            </a:r>
            <a:endParaRPr sz="1300">
              <a:solidFill>
                <a:schemeClr val="dk1"/>
              </a:solidFill>
              <a:latin typeface="Ubuntu Light"/>
              <a:ea typeface="Ubuntu Light"/>
              <a:cs typeface="Ubuntu Light"/>
              <a:sym typeface="Ubuntu Light"/>
            </a:endParaRPr>
          </a:p>
          <a:p>
            <a:pPr indent="-311150" lvl="0" marL="457200" rtl="0" algn="l">
              <a:lnSpc>
                <a:spcPct val="150000"/>
              </a:lnSpc>
              <a:spcBef>
                <a:spcPts val="0"/>
              </a:spcBef>
              <a:spcAft>
                <a:spcPts val="0"/>
              </a:spcAft>
              <a:buClr>
                <a:schemeClr val="dk1"/>
              </a:buClr>
              <a:buSzPts val="1300"/>
              <a:buFont typeface="Ubuntu Light"/>
              <a:buChar char="●"/>
            </a:pPr>
            <a:r>
              <a:rPr lang="en" sz="1300">
                <a:solidFill>
                  <a:schemeClr val="dk1"/>
                </a:solidFill>
                <a:latin typeface="Ubuntu Light"/>
                <a:ea typeface="Ubuntu Light"/>
                <a:cs typeface="Ubuntu Light"/>
                <a:sym typeface="Ubuntu Light"/>
              </a:rPr>
              <a:t>Depending on the level of your students, provide students with functional language or other vocabulary you think they might need.</a:t>
            </a:r>
            <a:endParaRPr sz="1300">
              <a:solidFill>
                <a:schemeClr val="dk1"/>
              </a:solidFill>
              <a:latin typeface="Ubuntu Light"/>
              <a:ea typeface="Ubuntu Light"/>
              <a:cs typeface="Ubuntu Light"/>
              <a:sym typeface="Ubuntu Light"/>
            </a:endParaRPr>
          </a:p>
          <a:p>
            <a:pPr indent="-311150" lvl="0" marL="457200" rtl="0" algn="l">
              <a:lnSpc>
                <a:spcPct val="150000"/>
              </a:lnSpc>
              <a:spcBef>
                <a:spcPts val="0"/>
              </a:spcBef>
              <a:spcAft>
                <a:spcPts val="0"/>
              </a:spcAft>
              <a:buClr>
                <a:schemeClr val="dk1"/>
              </a:buClr>
              <a:buSzPts val="1300"/>
              <a:buFont typeface="Ubuntu Light"/>
              <a:buChar char="●"/>
            </a:pPr>
            <a:r>
              <a:rPr lang="en" sz="1300">
                <a:solidFill>
                  <a:schemeClr val="dk1"/>
                </a:solidFill>
                <a:latin typeface="Ubuntu Light"/>
                <a:ea typeface="Ubuntu Light"/>
                <a:cs typeface="Ubuntu Light"/>
                <a:sym typeface="Ubuntu Light"/>
              </a:rPr>
              <a:t>Prepare breakout rooms if you intend on doing oral interactions in small groups.</a:t>
            </a:r>
            <a:endParaRPr sz="1300">
              <a:solidFill>
                <a:schemeClr val="dk1"/>
              </a:solidFill>
              <a:latin typeface="Ubuntu Light"/>
              <a:ea typeface="Ubuntu Light"/>
              <a:cs typeface="Ubuntu Light"/>
              <a:sym typeface="Ubuntu Light"/>
            </a:endParaRPr>
          </a:p>
          <a:p>
            <a:pPr indent="0" lvl="0" marL="0" rtl="0" algn="l">
              <a:lnSpc>
                <a:spcPct val="115000"/>
              </a:lnSpc>
              <a:spcBef>
                <a:spcPts val="0"/>
              </a:spcBef>
              <a:spcAft>
                <a:spcPts val="0"/>
              </a:spcAft>
              <a:buClr>
                <a:schemeClr val="dk1"/>
              </a:buClr>
              <a:buSzPts val="1100"/>
              <a:buFont typeface="Arial"/>
              <a:buNone/>
            </a:pPr>
            <a:r>
              <a:rPr lang="en" sz="1300">
                <a:solidFill>
                  <a:schemeClr val="dk1"/>
                </a:solidFill>
                <a:latin typeface="Ubuntu Light"/>
                <a:ea typeface="Ubuntu Light"/>
                <a:cs typeface="Ubuntu Light"/>
                <a:sym typeface="Ubuntu Light"/>
              </a:rPr>
              <a:t>Before online classes: make sure your students are familiar with the tools you will use. Test a short session with them if possible</a:t>
            </a:r>
            <a:r>
              <a:rPr lang="en" sz="1300">
                <a:solidFill>
                  <a:schemeClr val="dk1"/>
                </a:solidFill>
                <a:latin typeface="Ubuntu"/>
                <a:ea typeface="Ubuntu"/>
                <a:cs typeface="Ubuntu"/>
                <a:sym typeface="Ubuntu"/>
              </a:rPr>
              <a:t>.</a:t>
            </a:r>
            <a:endParaRPr sz="1300">
              <a:solidFill>
                <a:schemeClr val="dk1"/>
              </a:solidFill>
              <a:latin typeface="Ubuntu"/>
              <a:ea typeface="Ubuntu"/>
              <a:cs typeface="Ubuntu"/>
              <a:sym typeface="Ubuntu"/>
            </a:endParaRPr>
          </a:p>
          <a:p>
            <a:pPr indent="0" lvl="0" marL="0" rtl="0" algn="l">
              <a:spcBef>
                <a:spcPts val="0"/>
              </a:spcBef>
              <a:spcAft>
                <a:spcPts val="0"/>
              </a:spcAft>
              <a:buNone/>
            </a:pPr>
            <a:r>
              <a:t/>
            </a:r>
            <a:endParaRPr/>
          </a:p>
        </p:txBody>
      </p:sp>
      <p:pic>
        <p:nvPicPr>
          <p:cNvPr id="70" name="Google Shape;70;p13"/>
          <p:cNvPicPr preferRelativeResize="0"/>
          <p:nvPr/>
        </p:nvPicPr>
        <p:blipFill rotWithShape="1">
          <a:blip r:embed="rId10">
            <a:alphaModFix/>
          </a:blip>
          <a:srcRect b="1332" l="0" r="0" t="0"/>
          <a:stretch/>
        </p:blipFill>
        <p:spPr>
          <a:xfrm>
            <a:off x="0" y="0"/>
            <a:ext cx="7772400" cy="3304750"/>
          </a:xfrm>
          <a:prstGeom prst="rect">
            <a:avLst/>
          </a:prstGeom>
          <a:noFill/>
          <a:ln>
            <a:noFill/>
          </a:ln>
        </p:spPr>
      </p:pic>
      <p:sp>
        <p:nvSpPr>
          <p:cNvPr id="71" name="Google Shape;71;p13"/>
          <p:cNvSpPr txBox="1"/>
          <p:nvPr/>
        </p:nvSpPr>
        <p:spPr>
          <a:xfrm>
            <a:off x="76200" y="3345013"/>
            <a:ext cx="6096000" cy="883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100">
                <a:solidFill>
                  <a:srgbClr val="FFFFFF"/>
                </a:solidFill>
                <a:latin typeface="Viga"/>
                <a:ea typeface="Viga"/>
                <a:cs typeface="Viga"/>
                <a:sym typeface="Viga"/>
              </a:rPr>
              <a:t>LET’S INVESTIGATE!</a:t>
            </a:r>
            <a:br>
              <a:rPr lang="en" sz="2100">
                <a:solidFill>
                  <a:srgbClr val="FFFFFF"/>
                </a:solidFill>
                <a:latin typeface="Viga"/>
                <a:ea typeface="Viga"/>
                <a:cs typeface="Viga"/>
                <a:sym typeface="Viga"/>
              </a:rPr>
            </a:br>
            <a:r>
              <a:rPr lang="en" sz="2100">
                <a:solidFill>
                  <a:srgbClr val="FFFFFF"/>
                </a:solidFill>
                <a:latin typeface="Viga"/>
                <a:ea typeface="Viga"/>
                <a:cs typeface="Viga"/>
                <a:sym typeface="Viga"/>
              </a:rPr>
              <a:t>INFERENCES AND PREDICTIONS</a:t>
            </a:r>
            <a:endParaRPr sz="2100">
              <a:solidFill>
                <a:srgbClr val="FFFFFF"/>
              </a:solidFill>
              <a:latin typeface="Viga"/>
              <a:ea typeface="Viga"/>
              <a:cs typeface="Viga"/>
              <a:sym typeface="Viga"/>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 name="Shape 75"/>
        <p:cNvGrpSpPr/>
        <p:nvPr/>
      </p:nvGrpSpPr>
      <p:grpSpPr>
        <a:xfrm>
          <a:off x="0" y="0"/>
          <a:ext cx="0" cy="0"/>
          <a:chOff x="0" y="0"/>
          <a:chExt cx="0" cy="0"/>
        </a:xfrm>
      </p:grpSpPr>
      <p:pic>
        <p:nvPicPr>
          <p:cNvPr id="76" name="Google Shape;76;p14"/>
          <p:cNvPicPr preferRelativeResize="0"/>
          <p:nvPr/>
        </p:nvPicPr>
        <p:blipFill rotWithShape="1">
          <a:blip r:embed="rId3">
            <a:alphaModFix/>
          </a:blip>
          <a:srcRect b="0" l="891" r="8141" t="0"/>
          <a:stretch/>
        </p:blipFill>
        <p:spPr>
          <a:xfrm>
            <a:off x="0" y="8432000"/>
            <a:ext cx="7772401" cy="1626400"/>
          </a:xfrm>
          <a:prstGeom prst="rect">
            <a:avLst/>
          </a:prstGeom>
          <a:noFill/>
          <a:ln>
            <a:noFill/>
          </a:ln>
        </p:spPr>
      </p:pic>
      <p:pic>
        <p:nvPicPr>
          <p:cNvPr id="77" name="Google Shape;77;p14"/>
          <p:cNvPicPr preferRelativeResize="0"/>
          <p:nvPr/>
        </p:nvPicPr>
        <p:blipFill rotWithShape="1">
          <a:blip r:embed="rId4">
            <a:alphaModFix/>
          </a:blip>
          <a:srcRect b="0" l="1351" r="0" t="0"/>
          <a:stretch/>
        </p:blipFill>
        <p:spPr>
          <a:xfrm>
            <a:off x="0" y="0"/>
            <a:ext cx="7772399" cy="4411175"/>
          </a:xfrm>
          <a:prstGeom prst="rect">
            <a:avLst/>
          </a:prstGeom>
          <a:noFill/>
          <a:ln>
            <a:noFill/>
          </a:ln>
        </p:spPr>
      </p:pic>
      <p:sp>
        <p:nvSpPr>
          <p:cNvPr id="78" name="Google Shape;78;p14"/>
          <p:cNvSpPr/>
          <p:nvPr/>
        </p:nvSpPr>
        <p:spPr>
          <a:xfrm>
            <a:off x="5100" y="321875"/>
            <a:ext cx="7772400" cy="40893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 name="Google Shape;79;p14"/>
          <p:cNvSpPr txBox="1"/>
          <p:nvPr/>
        </p:nvSpPr>
        <p:spPr>
          <a:xfrm>
            <a:off x="332500" y="1225500"/>
            <a:ext cx="3725100" cy="2883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sz="1800">
                <a:latin typeface="Viga"/>
                <a:ea typeface="Viga"/>
                <a:cs typeface="Viga"/>
                <a:sym typeface="Viga"/>
              </a:rPr>
              <a:t>Before you start (continued)</a:t>
            </a:r>
            <a:endParaRPr b="1" sz="1800">
              <a:latin typeface="Viga"/>
              <a:ea typeface="Viga"/>
              <a:cs typeface="Viga"/>
              <a:sym typeface="Viga"/>
            </a:endParaRPr>
          </a:p>
          <a:p>
            <a:pPr indent="0" lvl="0" marL="0" rtl="0" algn="l">
              <a:lnSpc>
                <a:spcPct val="115000"/>
              </a:lnSpc>
              <a:spcBef>
                <a:spcPts val="0"/>
              </a:spcBef>
              <a:spcAft>
                <a:spcPts val="0"/>
              </a:spcAft>
              <a:buNone/>
            </a:pPr>
            <a:r>
              <a:t/>
            </a:r>
            <a:endParaRPr b="1" sz="1800">
              <a:latin typeface="Viga"/>
              <a:ea typeface="Viga"/>
              <a:cs typeface="Viga"/>
              <a:sym typeface="Viga"/>
            </a:endParaRPr>
          </a:p>
          <a:p>
            <a:pPr indent="0" lvl="0" marL="0" rtl="0" algn="l">
              <a:spcBef>
                <a:spcPts val="0"/>
              </a:spcBef>
              <a:spcAft>
                <a:spcPts val="0"/>
              </a:spcAft>
              <a:buNone/>
            </a:pPr>
            <a:r>
              <a:t/>
            </a:r>
            <a:endParaRPr sz="1800"/>
          </a:p>
        </p:txBody>
      </p:sp>
      <p:sp>
        <p:nvSpPr>
          <p:cNvPr id="80" name="Google Shape;80;p14">
            <a:hlinkClick action="ppaction://hlinkshowjump?jump=nextslide"/>
          </p:cNvPr>
          <p:cNvSpPr/>
          <p:nvPr/>
        </p:nvSpPr>
        <p:spPr>
          <a:xfrm>
            <a:off x="6890850" y="9581363"/>
            <a:ext cx="592500" cy="287700"/>
          </a:xfrm>
          <a:prstGeom prst="rightArrow">
            <a:avLst>
              <a:gd fmla="val 50000" name="adj1"/>
              <a:gd fmla="val 50000" name="adj2"/>
            </a:avLst>
          </a:prstGeom>
          <a:solidFill>
            <a:srgbClr val="000000"/>
          </a:solidFill>
          <a:ln cap="flat" cmpd="sng" w="9525">
            <a:solidFill>
              <a:srgbClr val="B7B7B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6EDED5"/>
              </a:solidFill>
            </a:endParaRPr>
          </a:p>
        </p:txBody>
      </p:sp>
      <p:sp>
        <p:nvSpPr>
          <p:cNvPr id="81" name="Google Shape;81;p14">
            <a:hlinkClick action="ppaction://hlinkshowjump?jump=previousslide"/>
          </p:cNvPr>
          <p:cNvSpPr/>
          <p:nvPr/>
        </p:nvSpPr>
        <p:spPr>
          <a:xfrm flipH="1" rot="3481">
            <a:off x="6130218" y="9581383"/>
            <a:ext cx="592500" cy="287700"/>
          </a:xfrm>
          <a:prstGeom prst="rightArrow">
            <a:avLst>
              <a:gd fmla="val 50000" name="adj1"/>
              <a:gd fmla="val 50000" name="adj2"/>
            </a:avLst>
          </a:prstGeom>
          <a:solidFill>
            <a:srgbClr val="0000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6EDED5"/>
              </a:solidFill>
            </a:endParaRPr>
          </a:p>
        </p:txBody>
      </p:sp>
      <p:sp>
        <p:nvSpPr>
          <p:cNvPr id="82" name="Google Shape;82;p14"/>
          <p:cNvSpPr txBox="1"/>
          <p:nvPr/>
        </p:nvSpPr>
        <p:spPr>
          <a:xfrm>
            <a:off x="7320325" y="9968675"/>
            <a:ext cx="3000000" cy="3000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100" u="sng">
                <a:solidFill>
                  <a:schemeClr val="hlink"/>
                </a:solidFill>
                <a:hlinkClick r:id="rId5"/>
              </a:rPr>
              <a:t>Previous slide</a:t>
            </a:r>
            <a:endParaRPr/>
          </a:p>
        </p:txBody>
      </p:sp>
      <p:sp>
        <p:nvSpPr>
          <p:cNvPr id="83" name="Google Shape;83;p14"/>
          <p:cNvSpPr txBox="1"/>
          <p:nvPr/>
        </p:nvSpPr>
        <p:spPr>
          <a:xfrm>
            <a:off x="479125" y="1513800"/>
            <a:ext cx="6243600" cy="728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300">
              <a:latin typeface="Ubuntu Light"/>
              <a:ea typeface="Ubuntu Light"/>
              <a:cs typeface="Ubuntu Light"/>
              <a:sym typeface="Ubuntu Light"/>
            </a:endParaRPr>
          </a:p>
          <a:p>
            <a:pPr indent="0" lvl="0" marL="0" rtl="0" algn="l">
              <a:spcBef>
                <a:spcPts val="0"/>
              </a:spcBef>
              <a:spcAft>
                <a:spcPts val="0"/>
              </a:spcAft>
              <a:buNone/>
            </a:pPr>
            <a:r>
              <a:t/>
            </a:r>
            <a:endParaRPr sz="1300">
              <a:latin typeface="Ubuntu Light"/>
              <a:ea typeface="Ubuntu Light"/>
              <a:cs typeface="Ubuntu Light"/>
              <a:sym typeface="Ubuntu Light"/>
            </a:endParaRPr>
          </a:p>
          <a:p>
            <a:pPr indent="0" lvl="0" marL="0" rtl="0" algn="l">
              <a:spcBef>
                <a:spcPts val="0"/>
              </a:spcBef>
              <a:spcAft>
                <a:spcPts val="0"/>
              </a:spcAft>
              <a:buNone/>
            </a:pPr>
            <a:r>
              <a:t/>
            </a:r>
            <a:endParaRPr sz="1300">
              <a:latin typeface="Ubuntu Light"/>
              <a:ea typeface="Ubuntu Light"/>
              <a:cs typeface="Ubuntu Light"/>
              <a:sym typeface="Ubuntu Light"/>
            </a:endParaRPr>
          </a:p>
          <a:p>
            <a:pPr indent="0" lvl="0" marL="0" rtl="0" algn="l">
              <a:spcBef>
                <a:spcPts val="0"/>
              </a:spcBef>
              <a:spcAft>
                <a:spcPts val="0"/>
              </a:spcAft>
              <a:buNone/>
            </a:pPr>
            <a:r>
              <a:rPr lang="en" sz="1300">
                <a:latin typeface="Ubuntu Light"/>
                <a:ea typeface="Ubuntu Light"/>
                <a:cs typeface="Ubuntu Light"/>
                <a:sym typeface="Ubuntu Light"/>
              </a:rPr>
              <a:t>Prepare the following:</a:t>
            </a:r>
            <a:endParaRPr sz="1300">
              <a:latin typeface="Ubuntu Light"/>
              <a:ea typeface="Ubuntu Light"/>
              <a:cs typeface="Ubuntu Light"/>
              <a:sym typeface="Ubuntu Light"/>
            </a:endParaRPr>
          </a:p>
          <a:p>
            <a:pPr indent="0" lvl="0" marL="0" rtl="0" algn="l">
              <a:spcBef>
                <a:spcPts val="0"/>
              </a:spcBef>
              <a:spcAft>
                <a:spcPts val="0"/>
              </a:spcAft>
              <a:buNone/>
            </a:pPr>
            <a:r>
              <a:t/>
            </a:r>
            <a:endParaRPr sz="1300">
              <a:latin typeface="Ubuntu Light"/>
              <a:ea typeface="Ubuntu Light"/>
              <a:cs typeface="Ubuntu Light"/>
              <a:sym typeface="Ubuntu Light"/>
            </a:endParaRPr>
          </a:p>
          <a:p>
            <a:pPr indent="-311150" lvl="0" marL="457200" rtl="0" algn="l">
              <a:spcBef>
                <a:spcPts val="0"/>
              </a:spcBef>
              <a:spcAft>
                <a:spcPts val="0"/>
              </a:spcAft>
              <a:buSzPts val="1300"/>
              <a:buFont typeface="Ubuntu Light"/>
              <a:buAutoNum type="arabicPeriod"/>
            </a:pPr>
            <a:r>
              <a:rPr lang="en" sz="1300">
                <a:latin typeface="Ubuntu Light"/>
                <a:ea typeface="Ubuntu Light"/>
                <a:cs typeface="Ubuntu Light"/>
                <a:sym typeface="Ubuntu Light"/>
              </a:rPr>
              <a:t>Take a look at the entire presentation. If there are modifications you wish to make, create a copy of the presentation by clicking on “REUSE THIS GENIALLY” at the bottom of any page of the presentation. Note: </a:t>
            </a:r>
            <a:r>
              <a:rPr i="1" lang="en" sz="1300">
                <a:latin typeface="Ubuntu Light"/>
                <a:ea typeface="Ubuntu Light"/>
                <a:cs typeface="Ubuntu Light"/>
                <a:sym typeface="Ubuntu Light"/>
              </a:rPr>
              <a:t>You will need a paid version of Genially to modify the presentation.</a:t>
            </a:r>
            <a:endParaRPr i="1" sz="1300">
              <a:latin typeface="Ubuntu Light"/>
              <a:ea typeface="Ubuntu Light"/>
              <a:cs typeface="Ubuntu Light"/>
              <a:sym typeface="Ubuntu Light"/>
            </a:endParaRPr>
          </a:p>
          <a:p>
            <a:pPr indent="0" lvl="0" marL="457200" rtl="0" algn="l">
              <a:spcBef>
                <a:spcPts val="0"/>
              </a:spcBef>
              <a:spcAft>
                <a:spcPts val="0"/>
              </a:spcAft>
              <a:buNone/>
            </a:pPr>
            <a:r>
              <a:t/>
            </a:r>
            <a:endParaRPr sz="1300">
              <a:latin typeface="Ubuntu Light"/>
              <a:ea typeface="Ubuntu Light"/>
              <a:cs typeface="Ubuntu Light"/>
              <a:sym typeface="Ubuntu Light"/>
            </a:endParaRPr>
          </a:p>
          <a:p>
            <a:pPr indent="0" lvl="0" marL="0" rtl="0" algn="l">
              <a:spcBef>
                <a:spcPts val="0"/>
              </a:spcBef>
              <a:spcAft>
                <a:spcPts val="0"/>
              </a:spcAft>
              <a:buNone/>
            </a:pPr>
            <a:r>
              <a:t/>
            </a:r>
            <a:endParaRPr sz="1300">
              <a:latin typeface="Ubuntu Light"/>
              <a:ea typeface="Ubuntu Light"/>
              <a:cs typeface="Ubuntu Light"/>
              <a:sym typeface="Ubuntu Light"/>
            </a:endParaRPr>
          </a:p>
          <a:p>
            <a:pPr indent="0" lvl="0" marL="0" rtl="0" algn="l">
              <a:spcBef>
                <a:spcPts val="0"/>
              </a:spcBef>
              <a:spcAft>
                <a:spcPts val="0"/>
              </a:spcAft>
              <a:buNone/>
            </a:pPr>
            <a:r>
              <a:t/>
            </a:r>
            <a:endParaRPr sz="1300">
              <a:latin typeface="Ubuntu Light"/>
              <a:ea typeface="Ubuntu Light"/>
              <a:cs typeface="Ubuntu Light"/>
              <a:sym typeface="Ubuntu Light"/>
            </a:endParaRPr>
          </a:p>
          <a:p>
            <a:pPr indent="0" lvl="0" marL="0" rtl="0" algn="l">
              <a:spcBef>
                <a:spcPts val="0"/>
              </a:spcBef>
              <a:spcAft>
                <a:spcPts val="0"/>
              </a:spcAft>
              <a:buNone/>
            </a:pPr>
            <a:r>
              <a:t/>
            </a:r>
            <a:endParaRPr sz="1300">
              <a:latin typeface="Ubuntu Light"/>
              <a:ea typeface="Ubuntu Light"/>
              <a:cs typeface="Ubuntu Light"/>
              <a:sym typeface="Ubuntu Light"/>
            </a:endParaRPr>
          </a:p>
          <a:p>
            <a:pPr indent="-311150" lvl="0" marL="457200" rtl="0" algn="l">
              <a:spcBef>
                <a:spcPts val="0"/>
              </a:spcBef>
              <a:spcAft>
                <a:spcPts val="0"/>
              </a:spcAft>
              <a:buSzPts val="1300"/>
              <a:buFont typeface="Ubuntu Light"/>
              <a:buAutoNum type="arabicPeriod"/>
            </a:pPr>
            <a:r>
              <a:rPr lang="en" sz="1300">
                <a:latin typeface="Ubuntu Light"/>
                <a:ea typeface="Ubuntu Light"/>
                <a:cs typeface="Ubuntu Light"/>
                <a:sym typeface="Ubuntu Light"/>
              </a:rPr>
              <a:t>You </a:t>
            </a:r>
            <a:r>
              <a:rPr lang="en" sz="1300">
                <a:latin typeface="Ubuntu Light"/>
                <a:ea typeface="Ubuntu Light"/>
                <a:cs typeface="Ubuntu Light"/>
                <a:sym typeface="Ubuntu Light"/>
              </a:rPr>
              <a:t>will </a:t>
            </a:r>
            <a:r>
              <a:rPr lang="en" sz="1300">
                <a:latin typeface="Ubuntu Light"/>
                <a:ea typeface="Ubuntu Light"/>
                <a:cs typeface="Ubuntu Light"/>
                <a:sym typeface="Ubuntu Light"/>
              </a:rPr>
              <a:t>need to make a copy of the necessary documents found throughout the unit. (Free)</a:t>
            </a:r>
            <a:endParaRPr sz="1300">
              <a:latin typeface="Ubuntu Light"/>
              <a:ea typeface="Ubuntu Light"/>
              <a:cs typeface="Ubuntu Light"/>
              <a:sym typeface="Ubuntu Light"/>
            </a:endParaRPr>
          </a:p>
          <a:p>
            <a:pPr indent="0" lvl="0" marL="457200" rtl="0" algn="l">
              <a:spcBef>
                <a:spcPts val="0"/>
              </a:spcBef>
              <a:spcAft>
                <a:spcPts val="0"/>
              </a:spcAft>
              <a:buNone/>
            </a:pPr>
            <a:r>
              <a:rPr lang="en" sz="1300">
                <a:latin typeface="Ubuntu Light"/>
                <a:ea typeface="Ubuntu Light"/>
                <a:cs typeface="Ubuntu Light"/>
                <a:sym typeface="Ubuntu Light"/>
              </a:rPr>
              <a:t> </a:t>
            </a:r>
            <a:endParaRPr sz="1300">
              <a:latin typeface="Ubuntu Light"/>
              <a:ea typeface="Ubuntu Light"/>
              <a:cs typeface="Ubuntu Light"/>
              <a:sym typeface="Ubuntu Light"/>
            </a:endParaRPr>
          </a:p>
          <a:p>
            <a:pPr indent="-311150" lvl="0" marL="457200" rtl="0" algn="l">
              <a:spcBef>
                <a:spcPts val="0"/>
              </a:spcBef>
              <a:spcAft>
                <a:spcPts val="0"/>
              </a:spcAft>
              <a:buSzPts val="1300"/>
              <a:buFont typeface="Ubuntu Light"/>
              <a:buAutoNum type="arabicPeriod"/>
            </a:pPr>
            <a:r>
              <a:rPr lang="en" sz="1300">
                <a:latin typeface="Ubuntu Light"/>
                <a:ea typeface="Ubuntu Light"/>
                <a:cs typeface="Ubuntu Light"/>
                <a:sym typeface="Ubuntu Light"/>
              </a:rPr>
              <a:t>Adapt these documents to your learning management system. For example, Teams, Google Classroom, etc. </a:t>
            </a:r>
            <a:endParaRPr sz="1300">
              <a:latin typeface="Ubuntu Light"/>
              <a:ea typeface="Ubuntu Light"/>
              <a:cs typeface="Ubuntu Light"/>
              <a:sym typeface="Ubuntu Light"/>
            </a:endParaRPr>
          </a:p>
          <a:p>
            <a:pPr indent="0" lvl="0" marL="457200" rtl="0" algn="l">
              <a:spcBef>
                <a:spcPts val="0"/>
              </a:spcBef>
              <a:spcAft>
                <a:spcPts val="0"/>
              </a:spcAft>
              <a:buNone/>
            </a:pPr>
            <a:r>
              <a:t/>
            </a:r>
            <a:endParaRPr sz="1300">
              <a:latin typeface="Ubuntu Light"/>
              <a:ea typeface="Ubuntu Light"/>
              <a:cs typeface="Ubuntu Light"/>
              <a:sym typeface="Ubuntu Light"/>
            </a:endParaRPr>
          </a:p>
          <a:p>
            <a:pPr indent="-311150" lvl="0" marL="457200" rtl="0" algn="l">
              <a:spcBef>
                <a:spcPts val="0"/>
              </a:spcBef>
              <a:spcAft>
                <a:spcPts val="0"/>
              </a:spcAft>
              <a:buSzPts val="1300"/>
              <a:buFont typeface="Ubuntu Light"/>
              <a:buAutoNum type="arabicPeriod"/>
            </a:pPr>
            <a:r>
              <a:rPr lang="en" sz="1300">
                <a:latin typeface="Ubuntu Light"/>
                <a:ea typeface="Ubuntu Light"/>
                <a:cs typeface="Ubuntu Light"/>
                <a:sym typeface="Ubuntu Light"/>
              </a:rPr>
              <a:t>You may </a:t>
            </a:r>
            <a:r>
              <a:rPr lang="en" sz="1300">
                <a:latin typeface="Ubuntu Light"/>
                <a:ea typeface="Ubuntu Light"/>
                <a:cs typeface="Ubuntu Light"/>
                <a:sym typeface="Ubuntu Light"/>
              </a:rPr>
              <a:t>want to share digital or </a:t>
            </a:r>
            <a:r>
              <a:rPr lang="en" sz="1300">
                <a:latin typeface="Ubuntu Light"/>
                <a:ea typeface="Ubuntu Light"/>
                <a:cs typeface="Ubuntu Light"/>
                <a:sym typeface="Ubuntu Light"/>
              </a:rPr>
              <a:t>paper copies. </a:t>
            </a:r>
            <a:endParaRPr sz="1300">
              <a:latin typeface="Ubuntu Light"/>
              <a:ea typeface="Ubuntu Light"/>
              <a:cs typeface="Ubuntu Light"/>
              <a:sym typeface="Ubuntu Light"/>
            </a:endParaRPr>
          </a:p>
          <a:p>
            <a:pPr indent="0" lvl="0" marL="457200" rtl="0" algn="l">
              <a:spcBef>
                <a:spcPts val="0"/>
              </a:spcBef>
              <a:spcAft>
                <a:spcPts val="0"/>
              </a:spcAft>
              <a:buNone/>
            </a:pPr>
            <a:r>
              <a:t/>
            </a:r>
            <a:endParaRPr sz="1300">
              <a:latin typeface="Ubuntu Light"/>
              <a:ea typeface="Ubuntu Light"/>
              <a:cs typeface="Ubuntu Light"/>
              <a:sym typeface="Ubuntu Light"/>
            </a:endParaRPr>
          </a:p>
          <a:p>
            <a:pPr indent="-311150" lvl="0" marL="457200" rtl="0" algn="l">
              <a:spcBef>
                <a:spcPts val="0"/>
              </a:spcBef>
              <a:spcAft>
                <a:spcPts val="0"/>
              </a:spcAft>
              <a:buSzPts val="1300"/>
              <a:buFont typeface="Ubuntu Light"/>
              <a:buAutoNum type="arabicPeriod"/>
            </a:pPr>
            <a:r>
              <a:rPr lang="en" sz="1300">
                <a:latin typeface="Ubuntu Light"/>
                <a:ea typeface="Ubuntu Light"/>
                <a:cs typeface="Ubuntu Light"/>
                <a:sym typeface="Ubuntu Light"/>
              </a:rPr>
              <a:t>Decide how much time your students will need for each step and activity and plan your classes accordingly. </a:t>
            </a:r>
            <a:endParaRPr sz="1300">
              <a:latin typeface="Ubuntu Light"/>
              <a:ea typeface="Ubuntu Light"/>
              <a:cs typeface="Ubuntu Light"/>
              <a:sym typeface="Ubuntu Light"/>
            </a:endParaRPr>
          </a:p>
          <a:p>
            <a:pPr indent="0" lvl="0" marL="457200" rtl="0" algn="l">
              <a:spcBef>
                <a:spcPts val="0"/>
              </a:spcBef>
              <a:spcAft>
                <a:spcPts val="0"/>
              </a:spcAft>
              <a:buNone/>
            </a:pPr>
            <a:r>
              <a:t/>
            </a:r>
            <a:endParaRPr sz="1300">
              <a:latin typeface="Ubuntu Light"/>
              <a:ea typeface="Ubuntu Light"/>
              <a:cs typeface="Ubuntu Light"/>
              <a:sym typeface="Ubuntu Light"/>
            </a:endParaRPr>
          </a:p>
          <a:p>
            <a:pPr indent="0" lvl="0" marL="0" rtl="0" algn="l">
              <a:spcBef>
                <a:spcPts val="0"/>
              </a:spcBef>
              <a:spcAft>
                <a:spcPts val="0"/>
              </a:spcAft>
              <a:buNone/>
            </a:pPr>
            <a:r>
              <a:t/>
            </a:r>
            <a:endParaRPr sz="1300">
              <a:latin typeface="Ubuntu"/>
              <a:ea typeface="Ubuntu"/>
              <a:cs typeface="Ubuntu"/>
              <a:sym typeface="Ubuntu"/>
            </a:endParaRPr>
          </a:p>
          <a:p>
            <a:pPr indent="0" lvl="0" marL="0" rtl="0" algn="l">
              <a:spcBef>
                <a:spcPts val="0"/>
              </a:spcBef>
              <a:spcAft>
                <a:spcPts val="0"/>
              </a:spcAft>
              <a:buNone/>
            </a:pPr>
            <a:r>
              <a:rPr lang="en" sz="1300">
                <a:solidFill>
                  <a:schemeClr val="dk1"/>
                </a:solidFill>
                <a:latin typeface="Ubuntu Light"/>
                <a:ea typeface="Ubuntu Light"/>
                <a:cs typeface="Ubuntu Light"/>
                <a:sym typeface="Ubuntu Light"/>
              </a:rPr>
              <a:t>In this mini-unit,</a:t>
            </a:r>
            <a:r>
              <a:rPr lang="en" sz="1600">
                <a:solidFill>
                  <a:schemeClr val="dk1"/>
                </a:solidFill>
                <a:latin typeface="Ubuntu Light"/>
                <a:ea typeface="Ubuntu Light"/>
                <a:cs typeface="Ubuntu Light"/>
                <a:sym typeface="Ubuntu Light"/>
              </a:rPr>
              <a:t> </a:t>
            </a:r>
            <a:r>
              <a:rPr lang="en" sz="1300">
                <a:solidFill>
                  <a:schemeClr val="dk1"/>
                </a:solidFill>
                <a:latin typeface="Ubuntu Light"/>
                <a:ea typeface="Ubuntu Light"/>
                <a:cs typeface="Ubuntu Light"/>
                <a:sym typeface="Ubuntu Light"/>
              </a:rPr>
              <a:t>students will discover the relationships between inferences, predictions and insight. </a:t>
            </a:r>
            <a:endParaRPr sz="1300">
              <a:solidFill>
                <a:schemeClr val="dk1"/>
              </a:solidFill>
              <a:latin typeface="Ubuntu Light"/>
              <a:ea typeface="Ubuntu Light"/>
              <a:cs typeface="Ubuntu Light"/>
              <a:sym typeface="Ubuntu Light"/>
            </a:endParaRPr>
          </a:p>
          <a:p>
            <a:pPr indent="0" lvl="0" marL="0" rtl="0" algn="l">
              <a:spcBef>
                <a:spcPts val="0"/>
              </a:spcBef>
              <a:spcAft>
                <a:spcPts val="0"/>
              </a:spcAft>
              <a:buNone/>
            </a:pPr>
            <a:r>
              <a:t/>
            </a:r>
            <a:endParaRPr sz="1300">
              <a:solidFill>
                <a:schemeClr val="dk1"/>
              </a:solidFill>
              <a:latin typeface="Ubuntu Light"/>
              <a:ea typeface="Ubuntu Light"/>
              <a:cs typeface="Ubuntu Light"/>
              <a:sym typeface="Ubuntu Light"/>
            </a:endParaRPr>
          </a:p>
          <a:p>
            <a:pPr indent="0" lvl="0" marL="0" rtl="0" algn="l">
              <a:spcBef>
                <a:spcPts val="0"/>
              </a:spcBef>
              <a:spcAft>
                <a:spcPts val="0"/>
              </a:spcAft>
              <a:buNone/>
            </a:pPr>
            <a:r>
              <a:rPr lang="en" sz="1300">
                <a:solidFill>
                  <a:schemeClr val="dk1"/>
                </a:solidFill>
                <a:latin typeface="Ubuntu Light"/>
                <a:ea typeface="Ubuntu Light"/>
                <a:cs typeface="Ubuntu Light"/>
                <a:sym typeface="Ubuntu Light"/>
              </a:rPr>
              <a:t>This unit was done using the ACT mental model where students need to acquire then connect and transfer their conceptual understanding in evermore complex situations. To find out more click </a:t>
            </a:r>
            <a:r>
              <a:rPr lang="en" sz="1300" u="sng">
                <a:solidFill>
                  <a:schemeClr val="hlink"/>
                </a:solidFill>
                <a:latin typeface="Ubuntu Light"/>
                <a:ea typeface="Ubuntu Light"/>
                <a:cs typeface="Ubuntu Light"/>
                <a:sym typeface="Ubuntu Light"/>
                <a:hlinkClick r:id="rId6"/>
              </a:rPr>
              <a:t>here</a:t>
            </a:r>
            <a:r>
              <a:rPr lang="en" sz="1300">
                <a:solidFill>
                  <a:schemeClr val="dk1"/>
                </a:solidFill>
                <a:latin typeface="Ubuntu Light"/>
                <a:ea typeface="Ubuntu Light"/>
                <a:cs typeface="Ubuntu Light"/>
                <a:sym typeface="Ubuntu Light"/>
              </a:rPr>
              <a:t>.</a:t>
            </a:r>
            <a:endParaRPr sz="1300">
              <a:solidFill>
                <a:schemeClr val="dk1"/>
              </a:solidFill>
              <a:latin typeface="Ubuntu Light"/>
              <a:ea typeface="Ubuntu Light"/>
              <a:cs typeface="Ubuntu Light"/>
              <a:sym typeface="Ubuntu Light"/>
            </a:endParaRPr>
          </a:p>
          <a:p>
            <a:pPr indent="0" lvl="0" marL="0" rtl="0" algn="l">
              <a:spcBef>
                <a:spcPts val="0"/>
              </a:spcBef>
              <a:spcAft>
                <a:spcPts val="0"/>
              </a:spcAft>
              <a:buClr>
                <a:schemeClr val="dk1"/>
              </a:buClr>
              <a:buSzPts val="1100"/>
              <a:buFont typeface="Arial"/>
              <a:buNone/>
            </a:pPr>
            <a:r>
              <a:t/>
            </a:r>
            <a:endParaRPr sz="1300">
              <a:solidFill>
                <a:schemeClr val="dk1"/>
              </a:solidFill>
              <a:latin typeface="Ubuntu Light"/>
              <a:ea typeface="Ubuntu Light"/>
              <a:cs typeface="Ubuntu Light"/>
              <a:sym typeface="Ubuntu Light"/>
            </a:endParaRPr>
          </a:p>
          <a:p>
            <a:pPr indent="0" lvl="0" marL="0" rtl="0" algn="l">
              <a:spcBef>
                <a:spcPts val="0"/>
              </a:spcBef>
              <a:spcAft>
                <a:spcPts val="0"/>
              </a:spcAft>
              <a:buClr>
                <a:schemeClr val="dk1"/>
              </a:buClr>
              <a:buSzPts val="1100"/>
              <a:buFont typeface="Arial"/>
              <a:buNone/>
            </a:pPr>
            <a:r>
              <a:t/>
            </a:r>
            <a:endParaRPr sz="1300">
              <a:solidFill>
                <a:schemeClr val="dk1"/>
              </a:solidFill>
              <a:latin typeface="Ubuntu"/>
              <a:ea typeface="Ubuntu"/>
              <a:cs typeface="Ubuntu"/>
              <a:sym typeface="Ubuntu"/>
            </a:endParaRPr>
          </a:p>
          <a:p>
            <a:pPr indent="0" lvl="0" marL="0" rtl="0" algn="ctr">
              <a:spcBef>
                <a:spcPts val="0"/>
              </a:spcBef>
              <a:spcAft>
                <a:spcPts val="0"/>
              </a:spcAft>
              <a:buClr>
                <a:schemeClr val="dk1"/>
              </a:buClr>
              <a:buSzPts val="1100"/>
              <a:buFont typeface="Arial"/>
              <a:buNone/>
            </a:pPr>
            <a:r>
              <a:rPr b="1" lang="en">
                <a:solidFill>
                  <a:schemeClr val="dk1"/>
                </a:solidFill>
                <a:latin typeface="Ubuntu"/>
                <a:ea typeface="Ubuntu"/>
                <a:cs typeface="Ubuntu"/>
                <a:sym typeface="Ubuntu"/>
              </a:rPr>
              <a:t>It is important to remind students it isn’t about getting the RIGHT answer! It’s about their progress and evidence.</a:t>
            </a:r>
            <a:endParaRPr b="1">
              <a:latin typeface="Ubuntu"/>
              <a:ea typeface="Ubuntu"/>
              <a:cs typeface="Ubuntu"/>
              <a:sym typeface="Ubuntu"/>
            </a:endParaRPr>
          </a:p>
        </p:txBody>
      </p:sp>
      <p:pic>
        <p:nvPicPr>
          <p:cNvPr id="84" name="Google Shape;84;p14"/>
          <p:cNvPicPr preferRelativeResize="0"/>
          <p:nvPr/>
        </p:nvPicPr>
        <p:blipFill>
          <a:blip r:embed="rId7">
            <a:alphaModFix/>
          </a:blip>
          <a:stretch>
            <a:fillRect/>
          </a:stretch>
        </p:blipFill>
        <p:spPr>
          <a:xfrm>
            <a:off x="910350" y="3564300"/>
            <a:ext cx="5381150" cy="45777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 name="Shape 88"/>
        <p:cNvGrpSpPr/>
        <p:nvPr/>
      </p:nvGrpSpPr>
      <p:grpSpPr>
        <a:xfrm>
          <a:off x="0" y="0"/>
          <a:ext cx="0" cy="0"/>
          <a:chOff x="0" y="0"/>
          <a:chExt cx="0" cy="0"/>
        </a:xfrm>
      </p:grpSpPr>
      <p:pic>
        <p:nvPicPr>
          <p:cNvPr id="89" name="Google Shape;89;p15"/>
          <p:cNvPicPr preferRelativeResize="0"/>
          <p:nvPr/>
        </p:nvPicPr>
        <p:blipFill rotWithShape="1">
          <a:blip r:embed="rId3">
            <a:alphaModFix/>
          </a:blip>
          <a:srcRect b="0" l="891" r="8141" t="0"/>
          <a:stretch/>
        </p:blipFill>
        <p:spPr>
          <a:xfrm>
            <a:off x="0" y="8432000"/>
            <a:ext cx="7772401" cy="1626400"/>
          </a:xfrm>
          <a:prstGeom prst="rect">
            <a:avLst/>
          </a:prstGeom>
          <a:noFill/>
          <a:ln>
            <a:noFill/>
          </a:ln>
        </p:spPr>
      </p:pic>
      <p:pic>
        <p:nvPicPr>
          <p:cNvPr id="90" name="Google Shape;90;p15"/>
          <p:cNvPicPr preferRelativeResize="0"/>
          <p:nvPr/>
        </p:nvPicPr>
        <p:blipFill rotWithShape="1">
          <a:blip r:embed="rId4">
            <a:alphaModFix/>
          </a:blip>
          <a:srcRect b="0" l="1351" r="0" t="0"/>
          <a:stretch/>
        </p:blipFill>
        <p:spPr>
          <a:xfrm>
            <a:off x="0" y="0"/>
            <a:ext cx="7772399" cy="4411175"/>
          </a:xfrm>
          <a:prstGeom prst="rect">
            <a:avLst/>
          </a:prstGeom>
          <a:noFill/>
          <a:ln>
            <a:noFill/>
          </a:ln>
        </p:spPr>
      </p:pic>
      <p:sp>
        <p:nvSpPr>
          <p:cNvPr id="91" name="Google Shape;91;p15"/>
          <p:cNvSpPr/>
          <p:nvPr/>
        </p:nvSpPr>
        <p:spPr>
          <a:xfrm>
            <a:off x="5100" y="321875"/>
            <a:ext cx="7772400" cy="40893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 name="Google Shape;92;p15"/>
          <p:cNvSpPr txBox="1"/>
          <p:nvPr/>
        </p:nvSpPr>
        <p:spPr>
          <a:xfrm>
            <a:off x="337575" y="321863"/>
            <a:ext cx="6242700" cy="5511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sz="2400">
                <a:latin typeface="Viga"/>
                <a:ea typeface="Viga"/>
                <a:cs typeface="Viga"/>
                <a:sym typeface="Viga"/>
              </a:rPr>
              <a:t>Possible Sequence</a:t>
            </a:r>
            <a:endParaRPr b="1" sz="2400">
              <a:latin typeface="Viga"/>
              <a:ea typeface="Viga"/>
              <a:cs typeface="Viga"/>
              <a:sym typeface="Viga"/>
            </a:endParaRPr>
          </a:p>
          <a:p>
            <a:pPr indent="0" lvl="0" marL="0" rtl="0" algn="l">
              <a:lnSpc>
                <a:spcPct val="115000"/>
              </a:lnSpc>
              <a:spcBef>
                <a:spcPts val="0"/>
              </a:spcBef>
              <a:spcAft>
                <a:spcPts val="0"/>
              </a:spcAft>
              <a:buNone/>
            </a:pPr>
            <a:r>
              <a:t/>
            </a:r>
            <a:endParaRPr b="1" sz="1200">
              <a:latin typeface="Viga"/>
              <a:ea typeface="Viga"/>
              <a:cs typeface="Viga"/>
              <a:sym typeface="Viga"/>
            </a:endParaRPr>
          </a:p>
          <a:p>
            <a:pPr indent="0" lvl="0" marL="0" rtl="0" algn="l">
              <a:spcBef>
                <a:spcPts val="0"/>
              </a:spcBef>
              <a:spcAft>
                <a:spcPts val="0"/>
              </a:spcAft>
              <a:buNone/>
            </a:pPr>
            <a:r>
              <a:t/>
            </a:r>
            <a:endParaRPr/>
          </a:p>
        </p:txBody>
      </p:sp>
      <p:sp>
        <p:nvSpPr>
          <p:cNvPr id="93" name="Google Shape;93;p15">
            <a:hlinkClick action="ppaction://hlinkshowjump?jump=previousslide"/>
          </p:cNvPr>
          <p:cNvSpPr/>
          <p:nvPr/>
        </p:nvSpPr>
        <p:spPr>
          <a:xfrm flipH="1" rot="3481">
            <a:off x="6968418" y="9581383"/>
            <a:ext cx="592500" cy="287700"/>
          </a:xfrm>
          <a:prstGeom prst="rightArrow">
            <a:avLst>
              <a:gd fmla="val 50000" name="adj1"/>
              <a:gd fmla="val 50000" name="adj2"/>
            </a:avLst>
          </a:prstGeom>
          <a:solidFill>
            <a:srgbClr val="0000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6EDED5"/>
              </a:solidFill>
            </a:endParaRPr>
          </a:p>
        </p:txBody>
      </p:sp>
      <p:sp>
        <p:nvSpPr>
          <p:cNvPr id="94" name="Google Shape;94;p15"/>
          <p:cNvSpPr txBox="1"/>
          <p:nvPr/>
        </p:nvSpPr>
        <p:spPr>
          <a:xfrm>
            <a:off x="7320325" y="9968675"/>
            <a:ext cx="3000000" cy="3000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100" u="sng">
                <a:solidFill>
                  <a:schemeClr val="hlink"/>
                </a:solidFill>
                <a:hlinkClick r:id="rId5"/>
              </a:rPr>
              <a:t>Previous slide</a:t>
            </a:r>
            <a:endParaRPr/>
          </a:p>
        </p:txBody>
      </p:sp>
      <p:graphicFrame>
        <p:nvGraphicFramePr>
          <p:cNvPr id="95" name="Google Shape;95;p15"/>
          <p:cNvGraphicFramePr/>
          <p:nvPr/>
        </p:nvGraphicFramePr>
        <p:xfrm>
          <a:off x="242125" y="884238"/>
          <a:ext cx="3000000" cy="3000000"/>
        </p:xfrm>
        <a:graphic>
          <a:graphicData uri="http://schemas.openxmlformats.org/drawingml/2006/table">
            <a:tbl>
              <a:tblPr>
                <a:noFill/>
                <a:tableStyleId>{93F1A7EC-9BC1-43A4-89B8-54FD7B388E1F}</a:tableStyleId>
              </a:tblPr>
              <a:tblGrid>
                <a:gridCol w="1076800"/>
                <a:gridCol w="6353625"/>
              </a:tblGrid>
              <a:tr h="682700">
                <a:tc>
                  <a:txBody>
                    <a:bodyPr/>
                    <a:lstStyle/>
                    <a:p>
                      <a:pPr indent="0" lvl="0" marL="0" rtl="0" algn="l">
                        <a:spcBef>
                          <a:spcPts val="0"/>
                        </a:spcBef>
                        <a:spcAft>
                          <a:spcPts val="0"/>
                        </a:spcAft>
                        <a:buNone/>
                      </a:pPr>
                      <a:r>
                        <a:t/>
                      </a:r>
                      <a:endParaRPr sz="1200">
                        <a:latin typeface="Ubuntu"/>
                        <a:ea typeface="Ubuntu"/>
                        <a:cs typeface="Ubuntu"/>
                        <a:sym typeface="Ubuntu"/>
                      </a:endParaRPr>
                    </a:p>
                  </a:txBody>
                  <a:tcPr marT="63500" marB="63500" marR="63500" marL="63500">
                    <a:lnR cap="flat" cmpd="sng" w="12700">
                      <a:solidFill>
                        <a:schemeClr val="dk1"/>
                      </a:solidFill>
                      <a:prstDash val="solid"/>
                      <a:round/>
                      <a:headEnd len="sm" w="sm" type="none"/>
                      <a:tailEnd len="sm" w="sm" type="none"/>
                    </a:lnR>
                  </a:tcPr>
                </a:tc>
                <a:tc>
                  <a:txBody>
                    <a:bodyPr/>
                    <a:lstStyle/>
                    <a:p>
                      <a:pPr indent="0" lvl="0" marL="0" rtl="0" algn="ctr">
                        <a:spcBef>
                          <a:spcPts val="0"/>
                        </a:spcBef>
                        <a:spcAft>
                          <a:spcPts val="0"/>
                        </a:spcAft>
                        <a:buNone/>
                      </a:pPr>
                      <a:r>
                        <a:rPr b="1" lang="en">
                          <a:latin typeface="Ubuntu"/>
                          <a:ea typeface="Ubuntu"/>
                          <a:cs typeface="Ubuntu"/>
                          <a:sym typeface="Ubuntu"/>
                        </a:rPr>
                        <a:t>LET’S INVESTIGATE!</a:t>
                      </a:r>
                      <a:endParaRPr b="1">
                        <a:latin typeface="Ubuntu"/>
                        <a:ea typeface="Ubuntu"/>
                        <a:cs typeface="Ubuntu"/>
                        <a:sym typeface="Ubuntu"/>
                      </a:endParaRPr>
                    </a:p>
                    <a:p>
                      <a:pPr indent="0" lvl="0" marL="0" rtl="0" algn="ctr">
                        <a:spcBef>
                          <a:spcPts val="0"/>
                        </a:spcBef>
                        <a:spcAft>
                          <a:spcPts val="0"/>
                        </a:spcAft>
                        <a:buNone/>
                      </a:pPr>
                      <a:r>
                        <a:rPr b="1" lang="en" sz="1200">
                          <a:latin typeface="Ubuntu"/>
                          <a:ea typeface="Ubuntu"/>
                          <a:cs typeface="Ubuntu"/>
                          <a:sym typeface="Ubuntu"/>
                        </a:rPr>
                        <a:t>INFERENCES, PREDICTIONS</a:t>
                      </a:r>
                      <a:r>
                        <a:rPr b="1" lang="en" sz="1200">
                          <a:latin typeface="Ubuntu"/>
                          <a:ea typeface="Ubuntu"/>
                          <a:cs typeface="Ubuntu"/>
                          <a:sym typeface="Ubuntu"/>
                        </a:rPr>
                        <a:t>  and Insight</a:t>
                      </a:r>
                      <a:br>
                        <a:rPr b="1" lang="en" sz="1200">
                          <a:latin typeface="Ubuntu"/>
                          <a:ea typeface="Ubuntu"/>
                          <a:cs typeface="Ubuntu"/>
                          <a:sym typeface="Ubuntu"/>
                        </a:rPr>
                      </a:br>
                      <a:r>
                        <a:rPr b="1" lang="en" sz="1200" u="sng">
                          <a:solidFill>
                            <a:srgbClr val="783F04"/>
                          </a:solidFill>
                          <a:latin typeface="Ubuntu"/>
                          <a:ea typeface="Ubuntu"/>
                          <a:cs typeface="Ubuntu"/>
                          <a:sym typeface="Ubuntu"/>
                          <a:hlinkClick r:id="rId6">
                            <a:extLst>
                              <a:ext uri="{A12FA001-AC4F-418D-AE19-62706E023703}">
                                <ahyp:hlinkClr val="tx"/>
                              </a:ext>
                            </a:extLst>
                          </a:hlinkClick>
                        </a:rPr>
                        <a:t>Access the</a:t>
                      </a:r>
                      <a:r>
                        <a:rPr b="1" lang="en" sz="1200" u="sng">
                          <a:solidFill>
                            <a:srgbClr val="783F04"/>
                          </a:solidFill>
                          <a:latin typeface="Ubuntu"/>
                          <a:ea typeface="Ubuntu"/>
                          <a:cs typeface="Ubuntu"/>
                          <a:sym typeface="Ubuntu"/>
                          <a:hlinkClick r:id="rId7">
                            <a:extLst>
                              <a:ext uri="{A12FA001-AC4F-418D-AE19-62706E023703}">
                                <ahyp:hlinkClr val="tx"/>
                              </a:ext>
                            </a:extLst>
                          </a:hlinkClick>
                        </a:rPr>
                        <a:t> presentation</a:t>
                      </a:r>
                      <a:br>
                        <a:rPr b="1" lang="en" sz="1200">
                          <a:latin typeface="Ubuntu"/>
                          <a:ea typeface="Ubuntu"/>
                          <a:cs typeface="Ubuntu"/>
                          <a:sym typeface="Ubuntu"/>
                        </a:rPr>
                      </a:br>
                      <a:endParaRPr b="1" sz="1200">
                        <a:latin typeface="Ubuntu"/>
                        <a:ea typeface="Ubuntu"/>
                        <a:cs typeface="Ubuntu"/>
                        <a:sym typeface="Ubuntu"/>
                      </a:endParaRPr>
                    </a:p>
                  </a:txBody>
                  <a:tcPr marT="63500" marB="63500" marR="63500" marL="635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12700">
                <a:tc>
                  <a:txBody>
                    <a:bodyPr/>
                    <a:lstStyle/>
                    <a:p>
                      <a:pPr indent="0" lvl="0" marL="0" rtl="0" algn="l">
                        <a:spcBef>
                          <a:spcPts val="0"/>
                        </a:spcBef>
                        <a:spcAft>
                          <a:spcPts val="0"/>
                        </a:spcAft>
                        <a:buNone/>
                      </a:pPr>
                      <a:r>
                        <a:rPr b="1" lang="en" sz="1200">
                          <a:latin typeface="Ubuntu"/>
                          <a:ea typeface="Ubuntu"/>
                          <a:cs typeface="Ubuntu"/>
                          <a:sym typeface="Ubuntu"/>
                        </a:rPr>
                        <a:t>First Steps </a:t>
                      </a:r>
                      <a:endParaRPr b="1" sz="1200">
                        <a:latin typeface="Ubuntu"/>
                        <a:ea typeface="Ubuntu"/>
                        <a:cs typeface="Ubuntu"/>
                        <a:sym typeface="Ubuntu"/>
                      </a:endParaRPr>
                    </a:p>
                  </a:txBody>
                  <a:tcPr marT="63500" marB="63500" marR="63500" marL="63500"/>
                </a:tc>
                <a:tc>
                  <a:txBody>
                    <a:bodyPr/>
                    <a:lstStyle/>
                    <a:p>
                      <a:pPr indent="-304800" lvl="0" marL="457200" rtl="0" algn="l">
                        <a:spcBef>
                          <a:spcPts val="0"/>
                        </a:spcBef>
                        <a:spcAft>
                          <a:spcPts val="0"/>
                        </a:spcAft>
                        <a:buSzPts val="1200"/>
                        <a:buFont typeface="Ubuntu Light"/>
                        <a:buAutoNum type="arabicPeriod"/>
                      </a:pPr>
                      <a:r>
                        <a:rPr lang="en" sz="1200">
                          <a:latin typeface="Ubuntu Light"/>
                          <a:ea typeface="Ubuntu Light"/>
                          <a:cs typeface="Ubuntu Light"/>
                          <a:sym typeface="Ubuntu Light"/>
                        </a:rPr>
                        <a:t>Access the presentation and present the guiding questions on slide 1.</a:t>
                      </a:r>
                      <a:endParaRPr sz="1200">
                        <a:latin typeface="Ubuntu Light"/>
                        <a:ea typeface="Ubuntu Light"/>
                        <a:cs typeface="Ubuntu Light"/>
                        <a:sym typeface="Ubuntu Light"/>
                      </a:endParaRPr>
                    </a:p>
                    <a:p>
                      <a:pPr indent="-304800" lvl="0" marL="457200" rtl="0" algn="l">
                        <a:spcBef>
                          <a:spcPts val="0"/>
                        </a:spcBef>
                        <a:spcAft>
                          <a:spcPts val="0"/>
                        </a:spcAft>
                        <a:buSzPts val="1200"/>
                        <a:buFont typeface="Ubuntu Light"/>
                        <a:buAutoNum type="arabicPeriod"/>
                      </a:pPr>
                      <a:r>
                        <a:rPr lang="en" sz="1200">
                          <a:latin typeface="Ubuntu Light"/>
                          <a:ea typeface="Ubuntu Light"/>
                          <a:cs typeface="Ubuntu Light"/>
                          <a:sym typeface="Ubuntu Light"/>
                        </a:rPr>
                        <a:t>Briefly review the overview of the steps on slide 2. </a:t>
                      </a:r>
                      <a:endParaRPr sz="1200">
                        <a:latin typeface="Ubuntu Light"/>
                        <a:ea typeface="Ubuntu Light"/>
                        <a:cs typeface="Ubuntu Light"/>
                        <a:sym typeface="Ubuntu Light"/>
                      </a:endParaRPr>
                    </a:p>
                    <a:p>
                      <a:pPr indent="-304800" lvl="0" marL="457200" rtl="0" algn="l">
                        <a:spcBef>
                          <a:spcPts val="0"/>
                        </a:spcBef>
                        <a:spcAft>
                          <a:spcPts val="0"/>
                        </a:spcAft>
                        <a:buSzPts val="1200"/>
                        <a:buFont typeface="Ubuntu Light"/>
                        <a:buAutoNum type="arabicPeriod"/>
                      </a:pPr>
                      <a:r>
                        <a:rPr lang="en" sz="1200">
                          <a:latin typeface="Ubuntu Light"/>
                          <a:ea typeface="Ubuntu Light"/>
                          <a:cs typeface="Ubuntu Light"/>
                          <a:sym typeface="Ubuntu Light"/>
                        </a:rPr>
                        <a:t>Explain the intentions of the mini-unit on slide 3.</a:t>
                      </a:r>
                      <a:endParaRPr sz="1200">
                        <a:latin typeface="Ubuntu Light"/>
                        <a:ea typeface="Ubuntu Light"/>
                        <a:cs typeface="Ubuntu Light"/>
                        <a:sym typeface="Ubuntu Light"/>
                      </a:endParaRPr>
                    </a:p>
                    <a:p>
                      <a:pPr indent="-304800" lvl="0" marL="457200" rtl="0" algn="l">
                        <a:spcBef>
                          <a:spcPts val="0"/>
                        </a:spcBef>
                        <a:spcAft>
                          <a:spcPts val="0"/>
                        </a:spcAft>
                        <a:buSzPts val="1200"/>
                        <a:buFont typeface="Ubuntu Light"/>
                        <a:buAutoNum type="arabicPeriod"/>
                      </a:pPr>
                      <a:r>
                        <a:rPr lang="en" sz="1200">
                          <a:latin typeface="Ubuntu Light"/>
                          <a:ea typeface="Ubuntu Light"/>
                          <a:cs typeface="Ubuntu Light"/>
                          <a:sym typeface="Ubuntu Light"/>
                        </a:rPr>
                        <a:t>Go over the introduction (slide 4).</a:t>
                      </a:r>
                      <a:endParaRPr sz="1200">
                        <a:latin typeface="Ubuntu Light"/>
                        <a:ea typeface="Ubuntu Light"/>
                        <a:cs typeface="Ubuntu Light"/>
                        <a:sym typeface="Ubuntu Light"/>
                      </a:endParaRPr>
                    </a:p>
                    <a:p>
                      <a:pPr indent="-304800" lvl="0" marL="457200" rtl="0" algn="l">
                        <a:spcBef>
                          <a:spcPts val="0"/>
                        </a:spcBef>
                        <a:spcAft>
                          <a:spcPts val="0"/>
                        </a:spcAft>
                        <a:buSzPts val="1200"/>
                        <a:buFont typeface="Ubuntu Light"/>
                        <a:buAutoNum type="arabicPeriod"/>
                      </a:pPr>
                      <a:r>
                        <a:rPr lang="en" sz="1200">
                          <a:latin typeface="Ubuntu Light"/>
                          <a:ea typeface="Ubuntu Light"/>
                          <a:cs typeface="Ubuntu Light"/>
                          <a:sym typeface="Ubuntu Light"/>
                        </a:rPr>
                        <a:t>Remind students it’s not about getting the RIGHT answer (slide 5).</a:t>
                      </a:r>
                      <a:endParaRPr sz="1200">
                        <a:latin typeface="Ubuntu Light"/>
                        <a:ea typeface="Ubuntu Light"/>
                        <a:cs typeface="Ubuntu Light"/>
                        <a:sym typeface="Ubuntu Light"/>
                      </a:endParaRPr>
                    </a:p>
                    <a:p>
                      <a:pPr indent="-304800" lvl="0" marL="457200" rtl="0" algn="l">
                        <a:spcBef>
                          <a:spcPts val="0"/>
                        </a:spcBef>
                        <a:spcAft>
                          <a:spcPts val="0"/>
                        </a:spcAft>
                        <a:buSzPts val="1200"/>
                        <a:buFont typeface="Ubuntu Light"/>
                        <a:buAutoNum type="arabicPeriod"/>
                      </a:pPr>
                      <a:r>
                        <a:rPr lang="en" sz="1200">
                          <a:latin typeface="Ubuntu Light"/>
                          <a:ea typeface="Ubuntu Light"/>
                          <a:cs typeface="Ubuntu Light"/>
                          <a:sym typeface="Ubuntu Light"/>
                        </a:rPr>
                        <a:t>Students can click on the key at the bottom of the page to return to the index at any time.</a:t>
                      </a:r>
                      <a:endParaRPr sz="1200">
                        <a:latin typeface="Ubuntu"/>
                        <a:ea typeface="Ubuntu"/>
                        <a:cs typeface="Ubuntu"/>
                        <a:sym typeface="Ubuntu"/>
                      </a:endParaRPr>
                    </a:p>
                    <a:p>
                      <a:pPr indent="0" lvl="0" marL="457200" rtl="0" algn="l">
                        <a:spcBef>
                          <a:spcPts val="0"/>
                        </a:spcBef>
                        <a:spcAft>
                          <a:spcPts val="0"/>
                        </a:spcAft>
                        <a:buNone/>
                      </a:pPr>
                      <a:r>
                        <a:t/>
                      </a:r>
                      <a:endParaRPr sz="1200">
                        <a:solidFill>
                          <a:schemeClr val="dk1"/>
                        </a:solidFill>
                        <a:latin typeface="Ubuntu"/>
                        <a:ea typeface="Ubuntu"/>
                        <a:cs typeface="Ubuntu"/>
                        <a:sym typeface="Ubuntu"/>
                      </a:endParaRPr>
                    </a:p>
                  </a:txBody>
                  <a:tcPr marT="63500" marB="63500" marR="63500" marL="63500">
                    <a:lnT cap="flat" cmpd="sng" w="12700">
                      <a:solidFill>
                        <a:schemeClr val="dk1"/>
                      </a:solidFill>
                      <a:prstDash val="solid"/>
                      <a:round/>
                      <a:headEnd len="sm" w="sm" type="none"/>
                      <a:tailEnd len="sm" w="sm" type="none"/>
                    </a:lnT>
                  </a:tcPr>
                </a:tc>
              </a:tr>
              <a:tr h="12700">
                <a:tc>
                  <a:txBody>
                    <a:bodyPr/>
                    <a:lstStyle/>
                    <a:p>
                      <a:pPr indent="0" lvl="0" marL="0" rtl="0" algn="l">
                        <a:spcBef>
                          <a:spcPts val="0"/>
                        </a:spcBef>
                        <a:spcAft>
                          <a:spcPts val="0"/>
                        </a:spcAft>
                        <a:buNone/>
                      </a:pPr>
                      <a:r>
                        <a:rPr b="1" lang="en" sz="1200">
                          <a:latin typeface="Ubuntu"/>
                          <a:ea typeface="Ubuntu"/>
                          <a:cs typeface="Ubuntu"/>
                          <a:sym typeface="Ubuntu"/>
                        </a:rPr>
                        <a:t>Step 1 - </a:t>
                      </a:r>
                      <a:endParaRPr b="1" sz="1200">
                        <a:latin typeface="Ubuntu"/>
                        <a:ea typeface="Ubuntu"/>
                        <a:cs typeface="Ubuntu"/>
                        <a:sym typeface="Ubuntu"/>
                      </a:endParaRPr>
                    </a:p>
                    <a:p>
                      <a:pPr indent="0" lvl="0" marL="0" rtl="0" algn="l">
                        <a:spcBef>
                          <a:spcPts val="0"/>
                        </a:spcBef>
                        <a:spcAft>
                          <a:spcPts val="0"/>
                        </a:spcAft>
                        <a:buNone/>
                      </a:pPr>
                      <a:r>
                        <a:rPr b="1" lang="en" sz="1200">
                          <a:latin typeface="Ubuntu"/>
                          <a:ea typeface="Ubuntu"/>
                          <a:cs typeface="Ubuntu"/>
                          <a:sym typeface="Ubuntu"/>
                        </a:rPr>
                        <a:t>Step 4.6</a:t>
                      </a:r>
                      <a:endParaRPr b="1" sz="1200">
                        <a:latin typeface="Ubuntu"/>
                        <a:ea typeface="Ubuntu"/>
                        <a:cs typeface="Ubuntu"/>
                        <a:sym typeface="Ubuntu"/>
                      </a:endParaRPr>
                    </a:p>
                  </a:txBody>
                  <a:tcPr marT="63500" marB="63500" marR="63500" marL="63500"/>
                </a:tc>
                <a:tc>
                  <a:txBody>
                    <a:bodyPr/>
                    <a:lstStyle/>
                    <a:p>
                      <a:pPr indent="0" lvl="0" marL="0" rtl="0" algn="l">
                        <a:spcBef>
                          <a:spcPts val="0"/>
                        </a:spcBef>
                        <a:spcAft>
                          <a:spcPts val="0"/>
                        </a:spcAft>
                        <a:buNone/>
                      </a:pPr>
                      <a:r>
                        <a:rPr lang="en" sz="1200">
                          <a:latin typeface="Ubuntu Light"/>
                          <a:ea typeface="Ubuntu Light"/>
                          <a:cs typeface="Ubuntu Light"/>
                          <a:sym typeface="Ubuntu Light"/>
                        </a:rPr>
                        <a:t>Follow the instructions on each slide.</a:t>
                      </a:r>
                      <a:endParaRPr sz="1200">
                        <a:latin typeface="Ubuntu Light"/>
                        <a:ea typeface="Ubuntu Light"/>
                        <a:cs typeface="Ubuntu Light"/>
                        <a:sym typeface="Ubuntu Light"/>
                      </a:endParaRPr>
                    </a:p>
                    <a:p>
                      <a:pPr indent="0" lvl="0" marL="0" rtl="0" algn="l">
                        <a:spcBef>
                          <a:spcPts val="0"/>
                        </a:spcBef>
                        <a:spcAft>
                          <a:spcPts val="0"/>
                        </a:spcAft>
                        <a:buNone/>
                      </a:pPr>
                      <a:r>
                        <a:rPr lang="en" sz="1200">
                          <a:latin typeface="Ubuntu Light"/>
                          <a:ea typeface="Ubuntu Light"/>
                          <a:cs typeface="Ubuntu Light"/>
                          <a:sym typeface="Ubuntu Light"/>
                        </a:rPr>
                        <a:t>Remind students of the guiding questions and the importance of the their progress. </a:t>
                      </a:r>
                      <a:endParaRPr sz="1200">
                        <a:latin typeface="Ubuntu Light"/>
                        <a:ea typeface="Ubuntu Light"/>
                        <a:cs typeface="Ubuntu Light"/>
                        <a:sym typeface="Ubuntu Light"/>
                      </a:endParaRPr>
                    </a:p>
                    <a:p>
                      <a:pPr indent="0" lvl="0" marL="0" rtl="0" algn="l">
                        <a:spcBef>
                          <a:spcPts val="0"/>
                        </a:spcBef>
                        <a:spcAft>
                          <a:spcPts val="0"/>
                        </a:spcAft>
                        <a:buNone/>
                      </a:pPr>
                      <a:r>
                        <a:rPr b="1" lang="en" sz="1200">
                          <a:latin typeface="Ubuntu"/>
                          <a:ea typeface="Ubuntu"/>
                          <a:cs typeface="Ubuntu"/>
                          <a:sym typeface="Ubuntu"/>
                        </a:rPr>
                        <a:t>Step 4.6</a:t>
                      </a:r>
                      <a:r>
                        <a:rPr lang="en" sz="1200">
                          <a:latin typeface="Ubuntu Light"/>
                          <a:ea typeface="Ubuntu Light"/>
                          <a:cs typeface="Ubuntu Light"/>
                          <a:sym typeface="Ubuntu Light"/>
                        </a:rPr>
                        <a:t>: Students should reflect on possible answers to the guiding questions. You can also ask to organize their learning with a graphic organizer to add to their learning log or any way you see fit. </a:t>
                      </a:r>
                      <a:endParaRPr sz="1200">
                        <a:latin typeface="Ubuntu Light"/>
                        <a:ea typeface="Ubuntu Light"/>
                        <a:cs typeface="Ubuntu Light"/>
                        <a:sym typeface="Ubuntu Light"/>
                      </a:endParaRPr>
                    </a:p>
                  </a:txBody>
                  <a:tcPr marT="63500" marB="63500" marR="63500" marL="63500"/>
                </a:tc>
              </a:tr>
              <a:tr h="12700">
                <a:tc>
                  <a:txBody>
                    <a:bodyPr/>
                    <a:lstStyle/>
                    <a:p>
                      <a:pPr indent="0" lvl="0" marL="0" rtl="0" algn="l">
                        <a:spcBef>
                          <a:spcPts val="0"/>
                        </a:spcBef>
                        <a:spcAft>
                          <a:spcPts val="0"/>
                        </a:spcAft>
                        <a:buNone/>
                      </a:pPr>
                      <a:r>
                        <a:rPr b="1" lang="en" sz="1200">
                          <a:solidFill>
                            <a:schemeClr val="dk1"/>
                          </a:solidFill>
                          <a:latin typeface="Ubuntu"/>
                          <a:ea typeface="Ubuntu"/>
                          <a:cs typeface="Ubuntu"/>
                          <a:sym typeface="Ubuntu"/>
                        </a:rPr>
                        <a:t>Special Notes</a:t>
                      </a:r>
                      <a:endParaRPr b="1" sz="1200">
                        <a:latin typeface="Ubuntu"/>
                        <a:ea typeface="Ubuntu"/>
                        <a:cs typeface="Ubuntu"/>
                        <a:sym typeface="Ubuntu"/>
                      </a:endParaRPr>
                    </a:p>
                  </a:txBody>
                  <a:tcPr marT="63500" marB="63500" marR="63500" marL="63500"/>
                </a:tc>
                <a:tc>
                  <a:txBody>
                    <a:bodyPr/>
                    <a:lstStyle/>
                    <a:p>
                      <a:pPr indent="0" lvl="0" marL="0" rtl="0" algn="l">
                        <a:spcBef>
                          <a:spcPts val="0"/>
                        </a:spcBef>
                        <a:spcAft>
                          <a:spcPts val="0"/>
                        </a:spcAft>
                        <a:buNone/>
                      </a:pPr>
                      <a:r>
                        <a:rPr lang="en" sz="1200">
                          <a:latin typeface="Ubuntu Light"/>
                          <a:ea typeface="Ubuntu Light"/>
                          <a:cs typeface="Ubuntu Light"/>
                          <a:sym typeface="Ubuntu Light"/>
                        </a:rPr>
                        <a:t>Most answers are personal to each student. You can assess how well they use the text to support their answers based on criteria and rubrics you can develop with them to show what success looks like.</a:t>
                      </a:r>
                      <a:endParaRPr sz="1200">
                        <a:latin typeface="Ubuntu Light"/>
                        <a:ea typeface="Ubuntu Light"/>
                        <a:cs typeface="Ubuntu Light"/>
                        <a:sym typeface="Ubuntu Light"/>
                      </a:endParaRPr>
                    </a:p>
                    <a:p>
                      <a:pPr indent="0" lvl="0" marL="0" rtl="0" algn="l">
                        <a:spcBef>
                          <a:spcPts val="0"/>
                        </a:spcBef>
                        <a:spcAft>
                          <a:spcPts val="0"/>
                        </a:spcAft>
                        <a:buNone/>
                      </a:pPr>
                      <a:r>
                        <a:t/>
                      </a:r>
                      <a:endParaRPr sz="1200">
                        <a:latin typeface="Ubuntu Light"/>
                        <a:ea typeface="Ubuntu Light"/>
                        <a:cs typeface="Ubuntu Light"/>
                        <a:sym typeface="Ubuntu Light"/>
                      </a:endParaRPr>
                    </a:p>
                    <a:p>
                      <a:pPr indent="0" lvl="0" marL="0" rtl="0" algn="l">
                        <a:spcBef>
                          <a:spcPts val="0"/>
                        </a:spcBef>
                        <a:spcAft>
                          <a:spcPts val="0"/>
                        </a:spcAft>
                        <a:buNone/>
                      </a:pPr>
                      <a:r>
                        <a:rPr lang="en" sz="1200">
                          <a:latin typeface="Ubuntu Light"/>
                          <a:ea typeface="Ubuntu Light"/>
                          <a:cs typeface="Ubuntu Light"/>
                          <a:sym typeface="Ubuntu Light"/>
                        </a:rPr>
                        <a:t>It is important for students to monitor their own progress using the learning log. They can periodically submit or validate their progress with you.</a:t>
                      </a:r>
                      <a:endParaRPr sz="1200">
                        <a:latin typeface="Ubuntu Light"/>
                        <a:ea typeface="Ubuntu Light"/>
                        <a:cs typeface="Ubuntu Light"/>
                        <a:sym typeface="Ubuntu Light"/>
                      </a:endParaRPr>
                    </a:p>
                    <a:p>
                      <a:pPr indent="0" lvl="0" marL="0" rtl="0" algn="l">
                        <a:spcBef>
                          <a:spcPts val="0"/>
                        </a:spcBef>
                        <a:spcAft>
                          <a:spcPts val="0"/>
                        </a:spcAft>
                        <a:buNone/>
                      </a:pPr>
                      <a:r>
                        <a:t/>
                      </a:r>
                      <a:endParaRPr sz="1200">
                        <a:latin typeface="Ubuntu Light"/>
                        <a:ea typeface="Ubuntu Light"/>
                        <a:cs typeface="Ubuntu Light"/>
                        <a:sym typeface="Ubuntu Light"/>
                      </a:endParaRPr>
                    </a:p>
                    <a:p>
                      <a:pPr indent="0" lvl="0" marL="0" rtl="0" algn="l">
                        <a:spcBef>
                          <a:spcPts val="0"/>
                        </a:spcBef>
                        <a:spcAft>
                          <a:spcPts val="0"/>
                        </a:spcAft>
                        <a:buNone/>
                      </a:pPr>
                      <a:r>
                        <a:rPr lang="en" sz="1200">
                          <a:latin typeface="Ubuntu Light"/>
                          <a:ea typeface="Ubuntu Light"/>
                          <a:cs typeface="Ubuntu Light"/>
                          <a:sym typeface="Ubuntu Light"/>
                        </a:rPr>
                        <a:t>Before moving to another step, make sure that your students have grasped and understood what is needed to move on. If you notice they still need practice, you can add similar exercises and provide more support. </a:t>
                      </a:r>
                      <a:endParaRPr sz="1200">
                        <a:latin typeface="Ubuntu Light"/>
                        <a:ea typeface="Ubuntu Light"/>
                        <a:cs typeface="Ubuntu Light"/>
                        <a:sym typeface="Ubuntu Light"/>
                      </a:endParaRPr>
                    </a:p>
                    <a:p>
                      <a:pPr indent="0" lvl="0" marL="0" rtl="0" algn="l">
                        <a:spcBef>
                          <a:spcPts val="0"/>
                        </a:spcBef>
                        <a:spcAft>
                          <a:spcPts val="0"/>
                        </a:spcAft>
                        <a:buNone/>
                      </a:pPr>
                      <a:r>
                        <a:t/>
                      </a:r>
                      <a:endParaRPr sz="1200">
                        <a:latin typeface="Ubuntu Light"/>
                        <a:ea typeface="Ubuntu Light"/>
                        <a:cs typeface="Ubuntu Light"/>
                        <a:sym typeface="Ubuntu Light"/>
                      </a:endParaRPr>
                    </a:p>
                    <a:p>
                      <a:pPr indent="0" lvl="0" marL="0" rtl="0" algn="l">
                        <a:spcBef>
                          <a:spcPts val="0"/>
                        </a:spcBef>
                        <a:spcAft>
                          <a:spcPts val="0"/>
                        </a:spcAft>
                        <a:buNone/>
                      </a:pPr>
                      <a:r>
                        <a:rPr lang="en" sz="1200">
                          <a:latin typeface="Ubuntu Light"/>
                          <a:ea typeface="Ubuntu Light"/>
                          <a:cs typeface="Ubuntu Light"/>
                          <a:sym typeface="Ubuntu Light"/>
                        </a:rPr>
                        <a:t>Remember that every document, including the videos in Edpuzzle and the entire Genially presentation can be modified. You need to create a free account to the different services in order to do so, however you need a paid account to modify the Genially.</a:t>
                      </a:r>
                      <a:endParaRPr sz="1200">
                        <a:latin typeface="Ubuntu Light"/>
                        <a:ea typeface="Ubuntu Light"/>
                        <a:cs typeface="Ubuntu Light"/>
                        <a:sym typeface="Ubuntu Light"/>
                      </a:endParaRPr>
                    </a:p>
                  </a:txBody>
                  <a:tcPr marT="63500" marB="63500" marR="63500" marL="63500"/>
                </a:tc>
              </a:tr>
              <a:tr h="12700">
                <a:tc>
                  <a:txBody>
                    <a:bodyPr/>
                    <a:lstStyle/>
                    <a:p>
                      <a:pPr indent="0" lvl="0" marL="0" rtl="0" algn="l">
                        <a:spcBef>
                          <a:spcPts val="0"/>
                        </a:spcBef>
                        <a:spcAft>
                          <a:spcPts val="0"/>
                        </a:spcAft>
                        <a:buClr>
                          <a:schemeClr val="dk1"/>
                        </a:buClr>
                        <a:buSzPts val="1100"/>
                        <a:buFont typeface="Arial"/>
                        <a:buNone/>
                      </a:pPr>
                      <a:r>
                        <a:rPr b="1" lang="en" sz="1200">
                          <a:solidFill>
                            <a:schemeClr val="dk1"/>
                          </a:solidFill>
                          <a:latin typeface="Ubuntu"/>
                          <a:ea typeface="Ubuntu"/>
                          <a:cs typeface="Ubuntu"/>
                          <a:sym typeface="Ubuntu"/>
                        </a:rPr>
                        <a:t>Next Steps: Suggestions to go further</a:t>
                      </a:r>
                      <a:endParaRPr b="1" sz="1200">
                        <a:latin typeface="Ubuntu"/>
                        <a:ea typeface="Ubuntu"/>
                        <a:cs typeface="Ubuntu"/>
                        <a:sym typeface="Ubuntu"/>
                      </a:endParaRPr>
                    </a:p>
                  </a:txBody>
                  <a:tcPr marT="63500" marB="63500" marR="63500" marL="63500"/>
                </a:tc>
                <a:tc>
                  <a:txBody>
                    <a:bodyPr/>
                    <a:lstStyle/>
                    <a:p>
                      <a:pPr indent="0" lvl="0" marL="0" rtl="0" algn="l">
                        <a:spcBef>
                          <a:spcPts val="0"/>
                        </a:spcBef>
                        <a:spcAft>
                          <a:spcPts val="0"/>
                        </a:spcAft>
                        <a:buClr>
                          <a:schemeClr val="dk1"/>
                        </a:buClr>
                        <a:buSzPts val="1100"/>
                        <a:buFont typeface="Arial"/>
                        <a:buNone/>
                      </a:pPr>
                      <a:r>
                        <a:rPr lang="en" sz="1200">
                          <a:latin typeface="Ubuntu Light"/>
                          <a:ea typeface="Ubuntu Light"/>
                          <a:cs typeface="Ubuntu Light"/>
                          <a:sym typeface="Ubuntu Light"/>
                        </a:rPr>
                        <a:t>You will notice that the texts from the last step contain only one or two questions each. Students started the mini-unit with many types of questions and end it going for the essential big question where they need to be insightful.  This might be too much for some students. If this is the case, you can create questions to take them from surface to deeper understanding of the text by, for example, asking to enumerate significant details, explain certain parts, and finally compare and contrast others. </a:t>
                      </a:r>
                      <a:endParaRPr sz="1200">
                        <a:latin typeface="Ubuntu Light"/>
                        <a:ea typeface="Ubuntu Light"/>
                        <a:cs typeface="Ubuntu Light"/>
                        <a:sym typeface="Ubuntu Light"/>
                      </a:endParaRPr>
                    </a:p>
                    <a:p>
                      <a:pPr indent="0" lvl="0" marL="0" rtl="0" algn="l">
                        <a:spcBef>
                          <a:spcPts val="0"/>
                        </a:spcBef>
                        <a:spcAft>
                          <a:spcPts val="0"/>
                        </a:spcAft>
                        <a:buClr>
                          <a:schemeClr val="dk1"/>
                        </a:buClr>
                        <a:buSzPts val="1100"/>
                        <a:buFont typeface="Arial"/>
                        <a:buNone/>
                      </a:pPr>
                      <a:r>
                        <a:t/>
                      </a:r>
                      <a:endParaRPr sz="1200">
                        <a:latin typeface="Ubuntu Light"/>
                        <a:ea typeface="Ubuntu Light"/>
                        <a:cs typeface="Ubuntu Light"/>
                        <a:sym typeface="Ubuntu Light"/>
                      </a:endParaRPr>
                    </a:p>
                    <a:p>
                      <a:pPr indent="0" lvl="0" marL="0" rtl="0" algn="l">
                        <a:spcBef>
                          <a:spcPts val="0"/>
                        </a:spcBef>
                        <a:spcAft>
                          <a:spcPts val="0"/>
                        </a:spcAft>
                        <a:buClr>
                          <a:schemeClr val="dk1"/>
                        </a:buClr>
                        <a:buSzPts val="1100"/>
                        <a:buFont typeface="Arial"/>
                        <a:buNone/>
                      </a:pPr>
                      <a:r>
                        <a:rPr lang="en" sz="1200">
                          <a:latin typeface="Ubuntu Light"/>
                          <a:ea typeface="Ubuntu Light"/>
                          <a:cs typeface="Ubuntu Light"/>
                          <a:sym typeface="Ubuntu Light"/>
                        </a:rPr>
                        <a:t>Taken together these answers should create a “light-bulb moment” for your students in order to answer the provided question(s).</a:t>
                      </a:r>
                      <a:endParaRPr sz="1200">
                        <a:latin typeface="Ubuntu Light"/>
                        <a:ea typeface="Ubuntu Light"/>
                        <a:cs typeface="Ubuntu Light"/>
                        <a:sym typeface="Ubuntu Light"/>
                      </a:endParaRPr>
                    </a:p>
                    <a:p>
                      <a:pPr indent="0" lvl="0" marL="0" rtl="0" algn="l">
                        <a:spcBef>
                          <a:spcPts val="0"/>
                        </a:spcBef>
                        <a:spcAft>
                          <a:spcPts val="0"/>
                        </a:spcAft>
                        <a:buClr>
                          <a:schemeClr val="dk1"/>
                        </a:buClr>
                        <a:buSzPts val="1100"/>
                        <a:buFont typeface="Arial"/>
                        <a:buNone/>
                      </a:pPr>
                      <a:r>
                        <a:t/>
                      </a:r>
                      <a:endParaRPr sz="1200">
                        <a:latin typeface="Ubuntu Light"/>
                        <a:ea typeface="Ubuntu Light"/>
                        <a:cs typeface="Ubuntu Light"/>
                        <a:sym typeface="Ubuntu Light"/>
                      </a:endParaRPr>
                    </a:p>
                    <a:p>
                      <a:pPr indent="0" lvl="0" marL="0" rtl="0" algn="l">
                        <a:spcBef>
                          <a:spcPts val="0"/>
                        </a:spcBef>
                        <a:spcAft>
                          <a:spcPts val="0"/>
                        </a:spcAft>
                        <a:buClr>
                          <a:schemeClr val="dk1"/>
                        </a:buClr>
                        <a:buSzPts val="1100"/>
                        <a:buFont typeface="Arial"/>
                        <a:buNone/>
                      </a:pPr>
                      <a:r>
                        <a:rPr lang="en" sz="1200">
                          <a:latin typeface="Ubuntu Light"/>
                          <a:ea typeface="Ubuntu Light"/>
                          <a:cs typeface="Ubuntu Light"/>
                          <a:sym typeface="Ubuntu Light"/>
                        </a:rPr>
                        <a:t>Projects to go further: Students are invited to think about the texts they have understood. We have included a page in the presentation with the themes that were </a:t>
                      </a:r>
                      <a:r>
                        <a:rPr lang="en" sz="1200">
                          <a:latin typeface="Ubuntu Light"/>
                          <a:ea typeface="Ubuntu Light"/>
                          <a:cs typeface="Ubuntu Light"/>
                          <a:sym typeface="Ubuntu Light"/>
                        </a:rPr>
                        <a:t>addressed</a:t>
                      </a:r>
                      <a:r>
                        <a:rPr lang="en" sz="1200">
                          <a:latin typeface="Ubuntu Light"/>
                          <a:ea typeface="Ubuntu Light"/>
                          <a:cs typeface="Ubuntu Light"/>
                          <a:sym typeface="Ubuntu Light"/>
                        </a:rPr>
                        <a:t> to help students think about real world actions in which they could use ESL within those themes. Feel free to explore the possibilities with them. </a:t>
                      </a:r>
                      <a:endParaRPr sz="1200">
                        <a:latin typeface="Ubuntu Light"/>
                        <a:ea typeface="Ubuntu Light"/>
                        <a:cs typeface="Ubuntu Light"/>
                        <a:sym typeface="Ubuntu Light"/>
                      </a:endParaRPr>
                    </a:p>
                  </a:txBody>
                  <a:tcPr marT="63500" marB="63500" marR="63500" marL="63500"/>
                </a:tc>
              </a:tr>
            </a:tbl>
          </a:graphicData>
        </a:graphic>
      </p:graphicFrame>
      <p:pic>
        <p:nvPicPr>
          <p:cNvPr id="96" name="Google Shape;96;p15"/>
          <p:cNvPicPr preferRelativeResize="0"/>
          <p:nvPr/>
        </p:nvPicPr>
        <p:blipFill>
          <a:blip r:embed="rId8">
            <a:alphaModFix/>
          </a:blip>
          <a:stretch>
            <a:fillRect/>
          </a:stretch>
        </p:blipFill>
        <p:spPr>
          <a:xfrm>
            <a:off x="2243150" y="2905125"/>
            <a:ext cx="282525" cy="2429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