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058400" cx="7772400"/>
  <p:notesSz cx="6858000" cy="9144000"/>
  <p:embeddedFontLst>
    <p:embeddedFont>
      <p:font typeface="Ubuntu"/>
      <p:regular r:id="rId23"/>
      <p:bold r:id="rId24"/>
      <p:italic r:id="rId25"/>
      <p:boldItalic r:id="rId26"/>
    </p:embeddedFont>
    <p:embeddedFont>
      <p:font typeface="Roboto"/>
      <p:regular r:id="rId27"/>
      <p:bold r:id="rId28"/>
      <p:italic r:id="rId29"/>
      <p:boldItalic r:id="rId30"/>
    </p:embeddedFont>
    <p:embeddedFont>
      <p:font typeface="Nunito"/>
      <p:regular r:id="rId31"/>
      <p:bold r:id="rId32"/>
      <p:italic r:id="rId33"/>
      <p:boldItalic r:id="rId34"/>
    </p:embeddedFont>
    <p:embeddedFont>
      <p:font typeface="Viga"/>
      <p:regular r:id="rId35"/>
    </p:embeddedFont>
    <p:embeddedFont>
      <p:font typeface="Nanum Pen Script"/>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2F6275-33E2-4116-821C-BDA708B4AAF2}">
  <a:tblStyle styleId="{A62F6275-33E2-4116-821C-BDA708B4AAF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1F0B78A-8A3E-42B2-BAFC-C69529FF7EFB}" styleName="Table_1">
    <a:wholeTbl>
      <a:tcTxStyle>
        <a:font>
          <a:latin typeface="Arial"/>
          <a:ea typeface="Arial"/>
          <a:cs typeface="Arial"/>
        </a:font>
        <a:srgbClr val="000000"/>
      </a:tcTxStyle>
      <a:tcStyle>
        <a:tcBdr>
          <a:left>
            <a:ln cap="flat" cmpd="sng" w="28575">
              <a:solidFill>
                <a:srgbClr val="000000"/>
              </a:solidFill>
              <a:prstDash val="solid"/>
              <a:round/>
              <a:headEnd len="sm" w="sm" type="none"/>
              <a:tailEnd len="sm" w="sm" type="none"/>
            </a:ln>
          </a:left>
          <a:right>
            <a:ln cap="flat" cmpd="sng" w="28575">
              <a:solidFill>
                <a:srgbClr val="000000"/>
              </a:solidFill>
              <a:prstDash val="solid"/>
              <a:round/>
              <a:headEnd len="sm" w="sm" type="none"/>
              <a:tailEnd len="sm" w="sm" type="none"/>
            </a:ln>
          </a:right>
          <a:top>
            <a:ln cap="flat" cmpd="sng" w="28575">
              <a:solidFill>
                <a:srgbClr val="000000"/>
              </a:solidFill>
              <a:prstDash val="solid"/>
              <a:round/>
              <a:headEnd len="sm" w="sm" type="none"/>
              <a:tailEnd len="sm" w="sm" type="none"/>
            </a:ln>
          </a:top>
          <a:bottom>
            <a:ln cap="flat" cmpd="sng" w="28575">
              <a:solidFill>
                <a:srgbClr val="000000"/>
              </a:solidFill>
              <a:prstDash val="solid"/>
              <a:round/>
              <a:headEnd len="sm" w="sm" type="none"/>
              <a:tailEnd len="sm" w="sm" type="none"/>
            </a:ln>
          </a:bottom>
          <a:insideH>
            <a:ln cap="flat" cmpd="sng" w="28575">
              <a:solidFill>
                <a:srgbClr val="000000"/>
              </a:solidFill>
              <a:prstDash val="solid"/>
              <a:round/>
              <a:headEnd len="sm" w="sm" type="none"/>
              <a:tailEnd len="sm" w="sm" type="none"/>
            </a:ln>
          </a:insideH>
          <a:insideV>
            <a:ln cap="flat" cmpd="sng" w="2857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Ubuntu-bold.fntdata"/><Relationship Id="rId23" Type="http://schemas.openxmlformats.org/officeDocument/2006/relationships/font" Target="fonts/Ubuntu-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Ubuntu-boldItalic.fntdata"/><Relationship Id="rId25" Type="http://schemas.openxmlformats.org/officeDocument/2006/relationships/font" Target="fonts/Ubuntu-italic.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regular.fntdata"/><Relationship Id="rId30" Type="http://schemas.openxmlformats.org/officeDocument/2006/relationships/font" Target="fonts/Roboto-boldItalic.fntdata"/><Relationship Id="rId11" Type="http://schemas.openxmlformats.org/officeDocument/2006/relationships/slide" Target="slides/slide5.xml"/><Relationship Id="rId33" Type="http://schemas.openxmlformats.org/officeDocument/2006/relationships/font" Target="fonts/Nunito-italic.fntdata"/><Relationship Id="rId10" Type="http://schemas.openxmlformats.org/officeDocument/2006/relationships/slide" Target="slides/slide4.xml"/><Relationship Id="rId32" Type="http://schemas.openxmlformats.org/officeDocument/2006/relationships/font" Target="fonts/Nunito-bold.fntdata"/><Relationship Id="rId13" Type="http://schemas.openxmlformats.org/officeDocument/2006/relationships/slide" Target="slides/slide7.xml"/><Relationship Id="rId35" Type="http://schemas.openxmlformats.org/officeDocument/2006/relationships/font" Target="fonts/Viga-regular.fntdata"/><Relationship Id="rId12" Type="http://schemas.openxmlformats.org/officeDocument/2006/relationships/slide" Target="slides/slide6.xml"/><Relationship Id="rId34" Type="http://schemas.openxmlformats.org/officeDocument/2006/relationships/font" Target="fonts/Nunito-boldItalic.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NanumPenScrip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d13c63e95_0_0: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d13c63e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446c55c110_0_4: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446c55c11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3235ed23cc_0_114: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3235ed23c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446c55c110_0_98: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446c55c11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d80293fbf5_0_0: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d80293fb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39eddebd8a_1_3: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139eddebd8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3cb8e892a1_0_68: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3cb8e892a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2259c4910f_0_9: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2259c4910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da5bb3b38a_0_10: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da5bb3b38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323a8b5ca2_2_3: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323a8b5ca2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3235ed23cc_0_0: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3235ed23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3cb8e892a1_0_170: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3cb8e892a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sure all the words are in the bingo page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3cb8e892a1_0_197: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3cb8e892a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3cb8e892a1_0_57: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3cb8e892a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446c55c110_0_21: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446c55c11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08a46b61aa_0_9:notes"/>
          <p:cNvSpPr/>
          <p:nvPr>
            <p:ph idx="2" type="sldImg"/>
          </p:nvPr>
        </p:nvSpPr>
        <p:spPr>
          <a:xfrm>
            <a:off x="2104447" y="685800"/>
            <a:ext cx="26499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08a46b61a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300" cy="4014000"/>
          </a:xfrm>
          <a:prstGeom prst="rect">
            <a:avLst/>
          </a:prstGeom>
        </p:spPr>
        <p:txBody>
          <a:bodyPr anchorCtr="0" anchor="b" bIns="110375" lIns="110375" spcFirstLastPara="1" rIns="110375" wrap="square" tIns="110375">
            <a:normAutofit/>
          </a:bodyPr>
          <a:lstStyle>
            <a:lvl1pPr lvl="0" algn="ctr">
              <a:spcBef>
                <a:spcPts val="0"/>
              </a:spcBef>
              <a:spcAft>
                <a:spcPts val="0"/>
              </a:spcAft>
              <a:buSzPts val="6300"/>
              <a:buNone/>
              <a:defRPr sz="6300"/>
            </a:lvl1pPr>
            <a:lvl2pPr lvl="1" algn="ctr">
              <a:spcBef>
                <a:spcPts val="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p:txBody>
      </p:sp>
      <p:sp>
        <p:nvSpPr>
          <p:cNvPr id="11" name="Google Shape;11;p2"/>
          <p:cNvSpPr txBox="1"/>
          <p:nvPr>
            <p:ph idx="1" type="subTitle"/>
          </p:nvPr>
        </p:nvSpPr>
        <p:spPr>
          <a:xfrm>
            <a:off x="264945" y="5542289"/>
            <a:ext cx="7242300" cy="1550100"/>
          </a:xfrm>
          <a:prstGeom prst="rect">
            <a:avLst/>
          </a:prstGeom>
        </p:spPr>
        <p:txBody>
          <a:bodyPr anchorCtr="0" anchor="t" bIns="110375" lIns="110375" spcFirstLastPara="1" rIns="110375" wrap="square" tIns="110375">
            <a:normAutofit/>
          </a:bodyPr>
          <a:lstStyle>
            <a:lvl1pPr lvl="0" algn="ctr">
              <a:lnSpc>
                <a:spcPct val="100000"/>
              </a:lnSpc>
              <a:spcBef>
                <a:spcPts val="0"/>
              </a:spcBef>
              <a:spcAft>
                <a:spcPts val="0"/>
              </a:spcAft>
              <a:buSzPts val="3400"/>
              <a:buNone/>
              <a:defRPr sz="3400"/>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12" name="Google Shape;12;p2"/>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300" cy="3839700"/>
          </a:xfrm>
          <a:prstGeom prst="rect">
            <a:avLst/>
          </a:prstGeom>
        </p:spPr>
        <p:txBody>
          <a:bodyPr anchorCtr="0" anchor="b" bIns="110375" lIns="110375" spcFirstLastPara="1" rIns="110375" wrap="square" tIns="110375">
            <a:normAutofit/>
          </a:bodyPr>
          <a:lstStyle>
            <a:lvl1pPr lvl="0" algn="ctr">
              <a:spcBef>
                <a:spcPts val="0"/>
              </a:spcBef>
              <a:spcAft>
                <a:spcPts val="0"/>
              </a:spcAft>
              <a:buSzPts val="14500"/>
              <a:buNone/>
              <a:defRPr sz="14500"/>
            </a:lvl1pPr>
            <a:lvl2pPr lvl="1" algn="ctr">
              <a:spcBef>
                <a:spcPts val="0"/>
              </a:spcBef>
              <a:spcAft>
                <a:spcPts val="0"/>
              </a:spcAft>
              <a:buSzPts val="14500"/>
              <a:buNone/>
              <a:defRPr sz="14500"/>
            </a:lvl2pPr>
            <a:lvl3pPr lvl="2" algn="ctr">
              <a:spcBef>
                <a:spcPts val="0"/>
              </a:spcBef>
              <a:spcAft>
                <a:spcPts val="0"/>
              </a:spcAft>
              <a:buSzPts val="14500"/>
              <a:buNone/>
              <a:defRPr sz="14500"/>
            </a:lvl3pPr>
            <a:lvl4pPr lvl="3" algn="ctr">
              <a:spcBef>
                <a:spcPts val="0"/>
              </a:spcBef>
              <a:spcAft>
                <a:spcPts val="0"/>
              </a:spcAft>
              <a:buSzPts val="14500"/>
              <a:buNone/>
              <a:defRPr sz="14500"/>
            </a:lvl4pPr>
            <a:lvl5pPr lvl="4" algn="ctr">
              <a:spcBef>
                <a:spcPts val="0"/>
              </a:spcBef>
              <a:spcAft>
                <a:spcPts val="0"/>
              </a:spcAft>
              <a:buSzPts val="14500"/>
              <a:buNone/>
              <a:defRPr sz="14500"/>
            </a:lvl5pPr>
            <a:lvl6pPr lvl="5" algn="ctr">
              <a:spcBef>
                <a:spcPts val="0"/>
              </a:spcBef>
              <a:spcAft>
                <a:spcPts val="0"/>
              </a:spcAft>
              <a:buSzPts val="14500"/>
              <a:buNone/>
              <a:defRPr sz="14500"/>
            </a:lvl6pPr>
            <a:lvl7pPr lvl="6" algn="ctr">
              <a:spcBef>
                <a:spcPts val="0"/>
              </a:spcBef>
              <a:spcAft>
                <a:spcPts val="0"/>
              </a:spcAft>
              <a:buSzPts val="14500"/>
              <a:buNone/>
              <a:defRPr sz="14500"/>
            </a:lvl7pPr>
            <a:lvl8pPr lvl="7" algn="ctr">
              <a:spcBef>
                <a:spcPts val="0"/>
              </a:spcBef>
              <a:spcAft>
                <a:spcPts val="0"/>
              </a:spcAft>
              <a:buSzPts val="14500"/>
              <a:buNone/>
              <a:defRPr sz="14500"/>
            </a:lvl8pPr>
            <a:lvl9pPr lvl="8" algn="ctr">
              <a:spcBef>
                <a:spcPts val="0"/>
              </a:spcBef>
              <a:spcAft>
                <a:spcPts val="0"/>
              </a:spcAft>
              <a:buSzPts val="14500"/>
              <a:buNone/>
              <a:defRPr sz="14500"/>
            </a:lvl9pPr>
          </a:lstStyle>
          <a:p>
            <a:r>
              <a:t>xx%</a:t>
            </a:r>
          </a:p>
        </p:txBody>
      </p:sp>
      <p:sp>
        <p:nvSpPr>
          <p:cNvPr id="46" name="Google Shape;46;p11"/>
          <p:cNvSpPr txBox="1"/>
          <p:nvPr>
            <p:ph idx="1" type="body"/>
          </p:nvPr>
        </p:nvSpPr>
        <p:spPr>
          <a:xfrm>
            <a:off x="264945" y="6164351"/>
            <a:ext cx="7242300" cy="2544000"/>
          </a:xfrm>
          <a:prstGeom prst="rect">
            <a:avLst/>
          </a:prstGeom>
        </p:spPr>
        <p:txBody>
          <a:bodyPr anchorCtr="0" anchor="t" bIns="110375" lIns="110375" spcFirstLastPara="1" rIns="110375" wrap="square" tIns="110375">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300" cy="1646400"/>
          </a:xfrm>
          <a:prstGeom prst="rect">
            <a:avLst/>
          </a:prstGeom>
        </p:spPr>
        <p:txBody>
          <a:bodyPr anchorCtr="0" anchor="ctr" bIns="110375" lIns="110375" spcFirstLastPara="1" rIns="110375" wrap="square" tIns="110375">
            <a:normAutofit/>
          </a:bodyPr>
          <a:lstStyle>
            <a:lvl1pPr lvl="0" algn="ctr">
              <a:spcBef>
                <a:spcPts val="0"/>
              </a:spcBef>
              <a:spcAft>
                <a:spcPts val="0"/>
              </a:spcAft>
              <a:buSzPts val="4300"/>
              <a:buNone/>
              <a:defRPr sz="43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p:txBody>
      </p:sp>
      <p:sp>
        <p:nvSpPr>
          <p:cNvPr id="15" name="Google Shape;15;p3"/>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300" cy="1119900"/>
          </a:xfrm>
          <a:prstGeom prst="rect">
            <a:avLst/>
          </a:prstGeom>
        </p:spPr>
        <p:txBody>
          <a:bodyPr anchorCtr="0" anchor="t" bIns="110375" lIns="110375" spcFirstLastPara="1" rIns="110375" wrap="square" tIns="110375">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p:txBody>
      </p:sp>
      <p:sp>
        <p:nvSpPr>
          <p:cNvPr id="18" name="Google Shape;18;p4"/>
          <p:cNvSpPr txBox="1"/>
          <p:nvPr>
            <p:ph idx="1" type="body"/>
          </p:nvPr>
        </p:nvSpPr>
        <p:spPr>
          <a:xfrm>
            <a:off x="264945" y="2253729"/>
            <a:ext cx="7242300" cy="6681000"/>
          </a:xfrm>
          <a:prstGeom prst="rect">
            <a:avLst/>
          </a:prstGeom>
        </p:spPr>
        <p:txBody>
          <a:bodyPr anchorCtr="0" anchor="t" bIns="110375" lIns="110375" spcFirstLastPara="1" rIns="110375" wrap="square" tIns="110375">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300" cy="1119900"/>
          </a:xfrm>
          <a:prstGeom prst="rect">
            <a:avLst/>
          </a:prstGeom>
        </p:spPr>
        <p:txBody>
          <a:bodyPr anchorCtr="0" anchor="t" bIns="110375" lIns="110375" spcFirstLastPara="1" rIns="110375" wrap="square" tIns="110375">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110375" lIns="110375" spcFirstLastPara="1" rIns="110375" wrap="square" tIns="110375">
            <a:normAutofit/>
          </a:bodyPr>
          <a:lstStyle>
            <a:lvl1pPr indent="-336550" lvl="0" marL="457200">
              <a:spcBef>
                <a:spcPts val="0"/>
              </a:spcBef>
              <a:spcAft>
                <a:spcPts val="0"/>
              </a:spcAft>
              <a:buSzPts val="1700"/>
              <a:buChar char="●"/>
              <a:defRPr sz="17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110375" lIns="110375" spcFirstLastPara="1" rIns="110375" wrap="square" tIns="110375">
            <a:normAutofit/>
          </a:bodyPr>
          <a:lstStyle>
            <a:lvl1pPr indent="-336550" lvl="0" marL="457200">
              <a:spcBef>
                <a:spcPts val="0"/>
              </a:spcBef>
              <a:spcAft>
                <a:spcPts val="0"/>
              </a:spcAft>
              <a:buSzPts val="1700"/>
              <a:buChar char="●"/>
              <a:defRPr sz="17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24" name="Google Shape;24;p5"/>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300" cy="1119900"/>
          </a:xfrm>
          <a:prstGeom prst="rect">
            <a:avLst/>
          </a:prstGeom>
        </p:spPr>
        <p:txBody>
          <a:bodyPr anchorCtr="0" anchor="t" bIns="110375" lIns="110375" spcFirstLastPara="1" rIns="110375" wrap="square" tIns="110375">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p:txBody>
      </p:sp>
      <p:sp>
        <p:nvSpPr>
          <p:cNvPr id="27" name="Google Shape;27;p6"/>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8100"/>
          </a:xfrm>
          <a:prstGeom prst="rect">
            <a:avLst/>
          </a:prstGeom>
        </p:spPr>
        <p:txBody>
          <a:bodyPr anchorCtr="0" anchor="b" bIns="110375" lIns="110375" spcFirstLastPara="1" rIns="110375" wrap="square" tIns="110375">
            <a:normAutofit/>
          </a:bodyPr>
          <a:lstStyle>
            <a:lvl1pPr lvl="0">
              <a:spcBef>
                <a:spcPts val="0"/>
              </a:spcBef>
              <a:spcAft>
                <a:spcPts val="0"/>
              </a:spcAft>
              <a:buSzPts val="2900"/>
              <a:buNone/>
              <a:defRPr sz="2900"/>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110375" lIns="110375" spcFirstLastPara="1" rIns="110375" wrap="square" tIns="11037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31" name="Google Shape;31;p7"/>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500"/>
          </a:xfrm>
          <a:prstGeom prst="rect">
            <a:avLst/>
          </a:prstGeom>
        </p:spPr>
        <p:txBody>
          <a:bodyPr anchorCtr="0" anchor="ctr" bIns="110375" lIns="110375" spcFirstLastPara="1" rIns="110375" wrap="square" tIns="110375">
            <a:norm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p:txBody>
      </p:sp>
      <p:sp>
        <p:nvSpPr>
          <p:cNvPr id="34" name="Google Shape;34;p8"/>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110375" lIns="110375" spcFirstLastPara="1" rIns="110375" wrap="square" tIns="1103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110375" lIns="110375" spcFirstLastPara="1" rIns="110375" wrap="square" tIns="110375">
            <a:norm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110375" lIns="110375" spcFirstLastPara="1" rIns="110375" wrap="square" tIns="110375">
            <a:norm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9" name="Google Shape;39;p9"/>
          <p:cNvSpPr txBox="1"/>
          <p:nvPr>
            <p:ph idx="2" type="body"/>
          </p:nvPr>
        </p:nvSpPr>
        <p:spPr>
          <a:xfrm>
            <a:off x="4198575" y="1415969"/>
            <a:ext cx="3261600" cy="7226100"/>
          </a:xfrm>
          <a:prstGeom prst="rect">
            <a:avLst/>
          </a:prstGeom>
        </p:spPr>
        <p:txBody>
          <a:bodyPr anchorCtr="0" anchor="ctr" bIns="110375" lIns="110375" spcFirstLastPara="1" rIns="110375" wrap="square" tIns="110375">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500"/>
          </a:xfrm>
          <a:prstGeom prst="rect">
            <a:avLst/>
          </a:prstGeom>
        </p:spPr>
        <p:txBody>
          <a:bodyPr anchorCtr="0" anchor="ctr" bIns="110375" lIns="110375" spcFirstLastPara="1" rIns="110375" wrap="square" tIns="110375">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300" cy="1119900"/>
          </a:xfrm>
          <a:prstGeom prst="rect">
            <a:avLst/>
          </a:prstGeom>
          <a:noFill/>
          <a:ln>
            <a:noFill/>
          </a:ln>
        </p:spPr>
        <p:txBody>
          <a:bodyPr anchorCtr="0" anchor="t" bIns="110375" lIns="110375" spcFirstLastPara="1" rIns="110375" wrap="square" tIns="110375">
            <a:normAutofit/>
          </a:bodyPr>
          <a:lstStyle>
            <a:lvl1pPr lvl="0">
              <a:spcBef>
                <a:spcPts val="0"/>
              </a:spcBef>
              <a:spcAft>
                <a:spcPts val="0"/>
              </a:spcAft>
              <a:buClr>
                <a:schemeClr val="dk1"/>
              </a:buClr>
              <a:buSzPts val="3400"/>
              <a:buNone/>
              <a:defRPr sz="3400">
                <a:solidFill>
                  <a:schemeClr val="dk1"/>
                </a:solidFill>
              </a:defRPr>
            </a:lvl1pPr>
            <a:lvl2pPr lvl="1">
              <a:spcBef>
                <a:spcPts val="0"/>
              </a:spcBef>
              <a:spcAft>
                <a:spcPts val="0"/>
              </a:spcAft>
              <a:buClr>
                <a:schemeClr val="dk1"/>
              </a:buClr>
              <a:buSzPts val="3400"/>
              <a:buNone/>
              <a:defRPr sz="3400">
                <a:solidFill>
                  <a:schemeClr val="dk1"/>
                </a:solidFill>
              </a:defRPr>
            </a:lvl2pPr>
            <a:lvl3pPr lvl="2">
              <a:spcBef>
                <a:spcPts val="0"/>
              </a:spcBef>
              <a:spcAft>
                <a:spcPts val="0"/>
              </a:spcAft>
              <a:buClr>
                <a:schemeClr val="dk1"/>
              </a:buClr>
              <a:buSzPts val="3400"/>
              <a:buNone/>
              <a:defRPr sz="3400">
                <a:solidFill>
                  <a:schemeClr val="dk1"/>
                </a:solidFill>
              </a:defRPr>
            </a:lvl3pPr>
            <a:lvl4pPr lvl="3">
              <a:spcBef>
                <a:spcPts val="0"/>
              </a:spcBef>
              <a:spcAft>
                <a:spcPts val="0"/>
              </a:spcAft>
              <a:buClr>
                <a:schemeClr val="dk1"/>
              </a:buClr>
              <a:buSzPts val="3400"/>
              <a:buNone/>
              <a:defRPr sz="3400">
                <a:solidFill>
                  <a:schemeClr val="dk1"/>
                </a:solidFill>
              </a:defRPr>
            </a:lvl4pPr>
            <a:lvl5pPr lvl="4">
              <a:spcBef>
                <a:spcPts val="0"/>
              </a:spcBef>
              <a:spcAft>
                <a:spcPts val="0"/>
              </a:spcAft>
              <a:buClr>
                <a:schemeClr val="dk1"/>
              </a:buClr>
              <a:buSzPts val="3400"/>
              <a:buNone/>
              <a:defRPr sz="3400">
                <a:solidFill>
                  <a:schemeClr val="dk1"/>
                </a:solidFill>
              </a:defRPr>
            </a:lvl5pPr>
            <a:lvl6pPr lvl="5">
              <a:spcBef>
                <a:spcPts val="0"/>
              </a:spcBef>
              <a:spcAft>
                <a:spcPts val="0"/>
              </a:spcAft>
              <a:buClr>
                <a:schemeClr val="dk1"/>
              </a:buClr>
              <a:buSzPts val="3400"/>
              <a:buNone/>
              <a:defRPr sz="3400">
                <a:solidFill>
                  <a:schemeClr val="dk1"/>
                </a:solidFill>
              </a:defRPr>
            </a:lvl6pPr>
            <a:lvl7pPr lvl="6">
              <a:spcBef>
                <a:spcPts val="0"/>
              </a:spcBef>
              <a:spcAft>
                <a:spcPts val="0"/>
              </a:spcAft>
              <a:buClr>
                <a:schemeClr val="dk1"/>
              </a:buClr>
              <a:buSzPts val="3400"/>
              <a:buNone/>
              <a:defRPr sz="3400">
                <a:solidFill>
                  <a:schemeClr val="dk1"/>
                </a:solidFill>
              </a:defRPr>
            </a:lvl7pPr>
            <a:lvl8pPr lvl="7">
              <a:spcBef>
                <a:spcPts val="0"/>
              </a:spcBef>
              <a:spcAft>
                <a:spcPts val="0"/>
              </a:spcAft>
              <a:buClr>
                <a:schemeClr val="dk1"/>
              </a:buClr>
              <a:buSzPts val="3400"/>
              <a:buNone/>
              <a:defRPr sz="3400">
                <a:solidFill>
                  <a:schemeClr val="dk1"/>
                </a:solidFill>
              </a:defRPr>
            </a:lvl8pPr>
            <a:lvl9pPr lvl="8">
              <a:spcBef>
                <a:spcPts val="0"/>
              </a:spcBef>
              <a:spcAft>
                <a:spcPts val="0"/>
              </a:spcAft>
              <a:buClr>
                <a:schemeClr val="dk1"/>
              </a:buClr>
              <a:buSzPts val="3400"/>
              <a:buNone/>
              <a:defRPr sz="3400">
                <a:solidFill>
                  <a:schemeClr val="dk1"/>
                </a:solidFill>
              </a:defRPr>
            </a:lvl9pPr>
          </a:lstStyle>
          <a:p/>
        </p:txBody>
      </p:sp>
      <p:sp>
        <p:nvSpPr>
          <p:cNvPr id="7" name="Google Shape;7;p1"/>
          <p:cNvSpPr txBox="1"/>
          <p:nvPr>
            <p:ph idx="1" type="body"/>
          </p:nvPr>
        </p:nvSpPr>
        <p:spPr>
          <a:xfrm>
            <a:off x="264945" y="2253729"/>
            <a:ext cx="7242300" cy="6681000"/>
          </a:xfrm>
          <a:prstGeom prst="rect">
            <a:avLst/>
          </a:prstGeom>
          <a:noFill/>
          <a:ln>
            <a:noFill/>
          </a:ln>
        </p:spPr>
        <p:txBody>
          <a:bodyPr anchorCtr="0" anchor="t" bIns="110375" lIns="110375" spcFirstLastPara="1" rIns="110375" wrap="square" tIns="110375">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7201589" y="9119180"/>
            <a:ext cx="466200" cy="769800"/>
          </a:xfrm>
          <a:prstGeom prst="rect">
            <a:avLst/>
          </a:prstGeom>
          <a:noFill/>
          <a:ln>
            <a:noFill/>
          </a:ln>
        </p:spPr>
        <p:txBody>
          <a:bodyPr anchorCtr="0" anchor="ctr" bIns="110375" lIns="110375" spcFirstLastPara="1" rIns="110375" wrap="square" tIns="110375">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edpuzzle.com/media/60994b56e21365414941fd7e" TargetMode="External"/><Relationship Id="rId4" Type="http://schemas.openxmlformats.org/officeDocument/2006/relationships/image" Target="../media/image43.png"/><Relationship Id="rId5"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jp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7.png"/><Relationship Id="rId7"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pixabay.com/" TargetMode="External"/><Relationship Id="rId4" Type="http://schemas.openxmlformats.org/officeDocument/2006/relationships/hyperlink" Target="https://www.needpix.com/photo/1301168/styrofoam-packing-white-recyclable-hygiene-cleaning-free-pictures-free-photos-free-images" TargetMode="External"/><Relationship Id="rId5"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youtube.com/watch?v=X2YgM1Zw4_E" TargetMode="External"/><Relationship Id="rId4" Type="http://schemas.openxmlformats.org/officeDocument/2006/relationships/image" Target="../media/image37.jpg"/><Relationship Id="rId5" Type="http://schemas.openxmlformats.org/officeDocument/2006/relationships/image" Target="../media/image41.png"/><Relationship Id="rId6"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youtube.com/watch?v=xFPoIU5iiYQ" TargetMode="External"/><Relationship Id="rId4" Type="http://schemas.openxmlformats.org/officeDocument/2006/relationships/image" Target="../media/image1.jpg"/><Relationship Id="rId5" Type="http://schemas.openxmlformats.org/officeDocument/2006/relationships/image" Target="../media/image14.jpg"/><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hyperlink" Target="https://en.wikipedia.org/wiki/Recycling_symbol" TargetMode="External"/></Relationships>
</file>

<file path=ppt/slides/_rels/slide4.xml.rels><?xml version="1.0" encoding="UTF-8" standalone="yes"?><Relationships xmlns="http://schemas.openxmlformats.org/package/2006/relationships"><Relationship Id="rId20" Type="http://schemas.openxmlformats.org/officeDocument/2006/relationships/image" Target="../media/image22.png"/><Relationship Id="rId11" Type="http://schemas.openxmlformats.org/officeDocument/2006/relationships/image" Target="../media/image26.png"/><Relationship Id="rId10" Type="http://schemas.openxmlformats.org/officeDocument/2006/relationships/image" Target="../media/image29.png"/><Relationship Id="rId21" Type="http://schemas.openxmlformats.org/officeDocument/2006/relationships/image" Target="../media/image20.jpg"/><Relationship Id="rId13" Type="http://schemas.openxmlformats.org/officeDocument/2006/relationships/image" Target="../media/image18.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28.png"/><Relationship Id="rId15" Type="http://schemas.openxmlformats.org/officeDocument/2006/relationships/image" Target="../media/image44.png"/><Relationship Id="rId14" Type="http://schemas.openxmlformats.org/officeDocument/2006/relationships/image" Target="../media/image25.png"/><Relationship Id="rId17" Type="http://schemas.openxmlformats.org/officeDocument/2006/relationships/image" Target="../media/image10.png"/><Relationship Id="rId16" Type="http://schemas.openxmlformats.org/officeDocument/2006/relationships/image" Target="../media/image7.png"/><Relationship Id="rId5" Type="http://schemas.openxmlformats.org/officeDocument/2006/relationships/image" Target="../media/image11.png"/><Relationship Id="rId19" Type="http://schemas.openxmlformats.org/officeDocument/2006/relationships/image" Target="../media/image16.png"/><Relationship Id="rId6" Type="http://schemas.openxmlformats.org/officeDocument/2006/relationships/image" Target="../media/image5.png"/><Relationship Id="rId18"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20" Type="http://schemas.openxmlformats.org/officeDocument/2006/relationships/image" Target="../media/image20.jpg"/><Relationship Id="rId11" Type="http://schemas.openxmlformats.org/officeDocument/2006/relationships/image" Target="../media/image29.png"/><Relationship Id="rId10" Type="http://schemas.openxmlformats.org/officeDocument/2006/relationships/image" Target="../media/image28.png"/><Relationship Id="rId13" Type="http://schemas.openxmlformats.org/officeDocument/2006/relationships/image" Target="../media/image3.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23.png"/><Relationship Id="rId15" Type="http://schemas.openxmlformats.org/officeDocument/2006/relationships/image" Target="../media/image25.png"/><Relationship Id="rId14" Type="http://schemas.openxmlformats.org/officeDocument/2006/relationships/image" Target="../media/image18.png"/><Relationship Id="rId17" Type="http://schemas.openxmlformats.org/officeDocument/2006/relationships/image" Target="../media/image10.png"/><Relationship Id="rId16" Type="http://schemas.openxmlformats.org/officeDocument/2006/relationships/image" Target="../media/image44.png"/><Relationship Id="rId5" Type="http://schemas.openxmlformats.org/officeDocument/2006/relationships/image" Target="../media/image12.png"/><Relationship Id="rId19" Type="http://schemas.openxmlformats.org/officeDocument/2006/relationships/image" Target="../media/image16.png"/><Relationship Id="rId6" Type="http://schemas.openxmlformats.org/officeDocument/2006/relationships/image" Target="../media/image11.png"/><Relationship Id="rId18" Type="http://schemas.openxmlformats.org/officeDocument/2006/relationships/image" Target="../media/image15.png"/><Relationship Id="rId7" Type="http://schemas.openxmlformats.org/officeDocument/2006/relationships/image" Target="../media/image5.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ww.wordhippo.com/" TargetMode="External"/><Relationship Id="rId4" Type="http://schemas.openxmlformats.org/officeDocument/2006/relationships/image" Target="../media/image24.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abcya.com/games/recycling_game"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recyclefirst.electromediapreviews.co.uk/play/missing_words/missing_words.html"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392063" y="309425"/>
            <a:ext cx="6988200" cy="20319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92063" y="7901550"/>
            <a:ext cx="698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Ubuntu"/>
                <a:ea typeface="Ubuntu"/>
                <a:cs typeface="Ubuntu"/>
                <a:sym typeface="Ubuntu"/>
              </a:rPr>
              <a:t>Name: _________________________ 			     Group: _______</a:t>
            </a:r>
            <a:endParaRPr sz="1800">
              <a:latin typeface="Ubuntu"/>
              <a:ea typeface="Ubuntu"/>
              <a:cs typeface="Ubuntu"/>
              <a:sym typeface="Ubuntu"/>
            </a:endParaRPr>
          </a:p>
        </p:txBody>
      </p:sp>
      <p:sp>
        <p:nvSpPr>
          <p:cNvPr id="56" name="Google Shape;56;p13"/>
          <p:cNvSpPr txBox="1"/>
          <p:nvPr/>
        </p:nvSpPr>
        <p:spPr>
          <a:xfrm>
            <a:off x="981963" y="309425"/>
            <a:ext cx="45705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latin typeface="Ubuntu"/>
                <a:ea typeface="Ubuntu"/>
                <a:cs typeface="Ubuntu"/>
                <a:sym typeface="Ubuntu"/>
              </a:rPr>
              <a:t>Make it a Habit! </a:t>
            </a:r>
            <a:endParaRPr b="1" sz="3000">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rPr b="1" lang="en" sz="3000">
                <a:solidFill>
                  <a:schemeClr val="dk1"/>
                </a:solidFill>
                <a:latin typeface="Ubuntu"/>
                <a:ea typeface="Ubuntu"/>
                <a:cs typeface="Ubuntu"/>
                <a:sym typeface="Ubuntu"/>
              </a:rPr>
              <a:t>Reduce,</a:t>
            </a:r>
            <a:endParaRPr b="1" sz="3000">
              <a:solidFill>
                <a:schemeClr val="dk1"/>
              </a:solidFill>
              <a:latin typeface="Ubuntu"/>
              <a:ea typeface="Ubuntu"/>
              <a:cs typeface="Ubuntu"/>
              <a:sym typeface="Ubuntu"/>
            </a:endParaRPr>
          </a:p>
          <a:p>
            <a:pPr indent="457200" lvl="0" marL="0" rtl="0" algn="ctr">
              <a:spcBef>
                <a:spcPts val="0"/>
              </a:spcBef>
              <a:spcAft>
                <a:spcPts val="0"/>
              </a:spcAft>
              <a:buClr>
                <a:schemeClr val="dk1"/>
              </a:buClr>
              <a:buSzPts val="1100"/>
              <a:buFont typeface="Arial"/>
              <a:buNone/>
            </a:pPr>
            <a:r>
              <a:rPr b="1" lang="en" sz="3000">
                <a:solidFill>
                  <a:schemeClr val="dk1"/>
                </a:solidFill>
                <a:latin typeface="Ubuntu"/>
                <a:ea typeface="Ubuntu"/>
                <a:cs typeface="Ubuntu"/>
                <a:sym typeface="Ubuntu"/>
              </a:rPr>
              <a:t>Reuse,</a:t>
            </a:r>
            <a:endParaRPr b="1" sz="3000">
              <a:solidFill>
                <a:schemeClr val="dk1"/>
              </a:solidFill>
              <a:latin typeface="Ubuntu"/>
              <a:ea typeface="Ubuntu"/>
              <a:cs typeface="Ubuntu"/>
              <a:sym typeface="Ubuntu"/>
            </a:endParaRPr>
          </a:p>
          <a:p>
            <a:pPr indent="457200" lvl="0" marL="914400" rtl="0" algn="ctr">
              <a:spcBef>
                <a:spcPts val="0"/>
              </a:spcBef>
              <a:spcAft>
                <a:spcPts val="0"/>
              </a:spcAft>
              <a:buClr>
                <a:schemeClr val="dk1"/>
              </a:buClr>
              <a:buSzPts val="1100"/>
              <a:buFont typeface="Arial"/>
              <a:buNone/>
            </a:pPr>
            <a:r>
              <a:rPr b="1" lang="en" sz="3000">
                <a:solidFill>
                  <a:schemeClr val="dk1"/>
                </a:solidFill>
                <a:latin typeface="Ubuntu"/>
                <a:ea typeface="Ubuntu"/>
                <a:cs typeface="Ubuntu"/>
                <a:sym typeface="Ubuntu"/>
              </a:rPr>
              <a:t>Recycle</a:t>
            </a:r>
            <a:endParaRPr b="1" sz="3000">
              <a:latin typeface="Ubuntu"/>
              <a:ea typeface="Ubuntu"/>
              <a:cs typeface="Ubuntu"/>
              <a:sym typeface="Ubuntu"/>
            </a:endParaRPr>
          </a:p>
        </p:txBody>
      </p:sp>
      <p:sp>
        <p:nvSpPr>
          <p:cNvPr id="57" name="Google Shape;57;p13"/>
          <p:cNvSpPr txBox="1"/>
          <p:nvPr/>
        </p:nvSpPr>
        <p:spPr>
          <a:xfrm>
            <a:off x="2348855" y="2465975"/>
            <a:ext cx="3203700" cy="461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Viga"/>
                <a:ea typeface="Viga"/>
                <a:cs typeface="Viga"/>
                <a:sym typeface="Viga"/>
              </a:rPr>
              <a:t>Student Booklet</a:t>
            </a:r>
            <a:endParaRPr sz="1800">
              <a:latin typeface="Viga"/>
              <a:ea typeface="Viga"/>
              <a:cs typeface="Viga"/>
              <a:sym typeface="Viga"/>
            </a:endParaRPr>
          </a:p>
        </p:txBody>
      </p:sp>
      <p:sp>
        <p:nvSpPr>
          <p:cNvPr id="58" name="Google Shape;58;p13"/>
          <p:cNvSpPr txBox="1"/>
          <p:nvPr/>
        </p:nvSpPr>
        <p:spPr>
          <a:xfrm>
            <a:off x="246022" y="9032850"/>
            <a:ext cx="3797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Ubuntu"/>
                <a:ea typeface="Ubuntu"/>
                <a:cs typeface="Ubuntu"/>
                <a:sym typeface="Ubuntu"/>
              </a:rPr>
              <a:t>E</a:t>
            </a:r>
            <a:r>
              <a:rPr b="1" lang="en" sz="1200">
                <a:latin typeface="Ubuntu"/>
                <a:ea typeface="Ubuntu"/>
                <a:cs typeface="Ubuntu"/>
                <a:sym typeface="Ubuntu"/>
              </a:rPr>
              <a:t>lisabeth Sommerville</a:t>
            </a:r>
            <a:r>
              <a:rPr lang="en" sz="1200">
                <a:latin typeface="Ubuntu"/>
                <a:ea typeface="Ubuntu"/>
                <a:cs typeface="Ubuntu"/>
                <a:sym typeface="Ubuntu"/>
              </a:rPr>
              <a:t>, </a:t>
            </a:r>
            <a:r>
              <a:rPr lang="en" sz="1000">
                <a:latin typeface="Ubuntu"/>
                <a:ea typeface="Ubuntu"/>
                <a:cs typeface="Ubuntu"/>
                <a:sym typeface="Ubuntu"/>
              </a:rPr>
              <a:t>ESL teacher CSSMV, </a:t>
            </a:r>
            <a:endParaRPr sz="1000">
              <a:latin typeface="Ubuntu"/>
              <a:ea typeface="Ubuntu"/>
              <a:cs typeface="Ubuntu"/>
              <a:sym typeface="Ubuntu"/>
            </a:endParaRPr>
          </a:p>
          <a:p>
            <a:pPr indent="0" lvl="0" marL="0" rtl="0" algn="l">
              <a:spcBef>
                <a:spcPts val="0"/>
              </a:spcBef>
              <a:spcAft>
                <a:spcPts val="0"/>
              </a:spcAft>
              <a:buNone/>
            </a:pPr>
            <a:r>
              <a:rPr lang="en" sz="1000">
                <a:latin typeface="Ubuntu"/>
                <a:ea typeface="Ubuntu"/>
                <a:cs typeface="Ubuntu"/>
                <a:sym typeface="Ubuntu"/>
              </a:rPr>
              <a:t>In collaboration with Cindy Stern, ESL consultant at CSSMV and Nadia Laurendeau, consultant at Service national du RÉCIT, 2020-2022</a:t>
            </a:r>
            <a:endParaRPr sz="1000">
              <a:latin typeface="Ubuntu"/>
              <a:ea typeface="Ubuntu"/>
              <a:cs typeface="Ubuntu"/>
              <a:sym typeface="Ubuntu"/>
            </a:endParaRPr>
          </a:p>
        </p:txBody>
      </p:sp>
      <p:pic>
        <p:nvPicPr>
          <p:cNvPr descr="CC_2019.png" id="59" name="Google Shape;59;p13"/>
          <p:cNvPicPr preferRelativeResize="0"/>
          <p:nvPr/>
        </p:nvPicPr>
        <p:blipFill>
          <a:blip r:embed="rId3">
            <a:alphaModFix/>
          </a:blip>
          <a:stretch>
            <a:fillRect/>
          </a:stretch>
        </p:blipFill>
        <p:spPr>
          <a:xfrm>
            <a:off x="4171056" y="9380250"/>
            <a:ext cx="959100" cy="328113"/>
          </a:xfrm>
          <a:prstGeom prst="rect">
            <a:avLst/>
          </a:prstGeom>
          <a:noFill/>
          <a:ln>
            <a:noFill/>
          </a:ln>
        </p:spPr>
      </p:pic>
      <p:pic>
        <p:nvPicPr>
          <p:cNvPr descr="A close up of the logo of RÉCIT Domaine des langues" id="60" name="Google Shape;60;p13"/>
          <p:cNvPicPr preferRelativeResize="0"/>
          <p:nvPr/>
        </p:nvPicPr>
        <p:blipFill>
          <a:blip r:embed="rId4">
            <a:alphaModFix/>
          </a:blip>
          <a:stretch>
            <a:fillRect/>
          </a:stretch>
        </p:blipFill>
        <p:spPr>
          <a:xfrm>
            <a:off x="5454583" y="9104025"/>
            <a:ext cx="1714500" cy="800100"/>
          </a:xfrm>
          <a:prstGeom prst="rect">
            <a:avLst/>
          </a:prstGeom>
          <a:noFill/>
          <a:ln>
            <a:noFill/>
          </a:ln>
        </p:spPr>
      </p:pic>
      <p:pic>
        <p:nvPicPr>
          <p:cNvPr id="61" name="Google Shape;61;p13"/>
          <p:cNvPicPr preferRelativeResize="0"/>
          <p:nvPr/>
        </p:nvPicPr>
        <p:blipFill>
          <a:blip r:embed="rId5">
            <a:alphaModFix/>
          </a:blip>
          <a:stretch>
            <a:fillRect/>
          </a:stretch>
        </p:blipFill>
        <p:spPr>
          <a:xfrm>
            <a:off x="5454583" y="8473025"/>
            <a:ext cx="1714500" cy="734793"/>
          </a:xfrm>
          <a:prstGeom prst="rect">
            <a:avLst/>
          </a:prstGeom>
          <a:noFill/>
          <a:ln>
            <a:noFill/>
          </a:ln>
        </p:spPr>
      </p:pic>
      <p:sp>
        <p:nvSpPr>
          <p:cNvPr id="62" name="Google Shape;62;p13"/>
          <p:cNvSpPr txBox="1"/>
          <p:nvPr/>
        </p:nvSpPr>
        <p:spPr>
          <a:xfrm>
            <a:off x="392063" y="3174950"/>
            <a:ext cx="7117500" cy="13236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Intentions:</a:t>
            </a:r>
            <a:endParaRPr b="1">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You will learn how to suggest good habits to people in your life (family, friends, classmates).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304800" lvl="0" marL="457200" rtl="0" algn="l">
              <a:spcBef>
                <a:spcPts val="0"/>
              </a:spcBef>
              <a:spcAft>
                <a:spcPts val="0"/>
              </a:spcAft>
              <a:buSzPts val="1200"/>
              <a:buFont typeface="Ubuntu"/>
              <a:buChar char="●"/>
            </a:pPr>
            <a:r>
              <a:rPr lang="en" sz="1200">
                <a:latin typeface="Ubuntu"/>
                <a:ea typeface="Ubuntu"/>
                <a:cs typeface="Ubuntu"/>
                <a:sym typeface="Ubuntu"/>
              </a:rPr>
              <a:t>You will learn vocabulary and expressions to express how to help the planet.</a:t>
            </a:r>
            <a:endParaRPr sz="1200">
              <a:latin typeface="Ubuntu"/>
              <a:ea typeface="Ubuntu"/>
              <a:cs typeface="Ubuntu"/>
              <a:sym typeface="Ubuntu"/>
            </a:endParaRPr>
          </a:p>
          <a:p>
            <a:pPr indent="-304800" lvl="0" marL="457200" rtl="0" algn="l">
              <a:spcBef>
                <a:spcPts val="0"/>
              </a:spcBef>
              <a:spcAft>
                <a:spcPts val="0"/>
              </a:spcAft>
              <a:buSzPts val="1200"/>
              <a:buFont typeface="Ubuntu"/>
              <a:buChar char="●"/>
            </a:pPr>
            <a:r>
              <a:rPr lang="en" sz="1200">
                <a:latin typeface="Ubuntu"/>
                <a:ea typeface="Ubuntu"/>
                <a:cs typeface="Ubuntu"/>
                <a:sym typeface="Ubuntu"/>
              </a:rPr>
              <a:t>You will understand how to give ideas of new habits to others. </a:t>
            </a:r>
            <a:endParaRPr sz="1200">
              <a:latin typeface="Ubuntu"/>
              <a:ea typeface="Ubuntu"/>
              <a:cs typeface="Ubuntu"/>
              <a:sym typeface="Ubuntu"/>
            </a:endParaRPr>
          </a:p>
          <a:p>
            <a:pPr indent="-304800" lvl="0" marL="457200" rtl="0" algn="l">
              <a:spcBef>
                <a:spcPts val="0"/>
              </a:spcBef>
              <a:spcAft>
                <a:spcPts val="0"/>
              </a:spcAft>
              <a:buSzPts val="1200"/>
              <a:buFont typeface="Ubuntu"/>
              <a:buChar char="●"/>
            </a:pPr>
            <a:r>
              <a:rPr lang="en" sz="1200">
                <a:latin typeface="Ubuntu"/>
                <a:ea typeface="Ubuntu"/>
                <a:cs typeface="Ubuntu"/>
                <a:sym typeface="Ubuntu"/>
              </a:rPr>
              <a:t>You will give ideas of new habits others can adopt in a media message. </a:t>
            </a:r>
            <a:endParaRPr sz="1200">
              <a:latin typeface="Ubuntu"/>
              <a:ea typeface="Ubuntu"/>
              <a:cs typeface="Ubuntu"/>
              <a:sym typeface="Ubuntu"/>
            </a:endParaRPr>
          </a:p>
        </p:txBody>
      </p:sp>
      <p:sp>
        <p:nvSpPr>
          <p:cNvPr id="63" name="Google Shape;63;p13"/>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grpSp>
        <p:nvGrpSpPr>
          <p:cNvPr id="64" name="Google Shape;64;p13"/>
          <p:cNvGrpSpPr/>
          <p:nvPr/>
        </p:nvGrpSpPr>
        <p:grpSpPr>
          <a:xfrm>
            <a:off x="2527459" y="4670277"/>
            <a:ext cx="2927604" cy="2967382"/>
            <a:chOff x="807514" y="821316"/>
            <a:chExt cx="3062988" cy="3480392"/>
          </a:xfrm>
        </p:grpSpPr>
        <p:grpSp>
          <p:nvGrpSpPr>
            <p:cNvPr id="65" name="Google Shape;65;p13"/>
            <p:cNvGrpSpPr/>
            <p:nvPr/>
          </p:nvGrpSpPr>
          <p:grpSpPr>
            <a:xfrm>
              <a:off x="807514" y="821316"/>
              <a:ext cx="3062988" cy="1781411"/>
              <a:chOff x="640276" y="674499"/>
              <a:chExt cx="6947126" cy="4058809"/>
            </a:xfrm>
          </p:grpSpPr>
          <p:grpSp>
            <p:nvGrpSpPr>
              <p:cNvPr id="66" name="Google Shape;66;p13"/>
              <p:cNvGrpSpPr/>
              <p:nvPr/>
            </p:nvGrpSpPr>
            <p:grpSpPr>
              <a:xfrm>
                <a:off x="7012119" y="4163474"/>
                <a:ext cx="575002" cy="496567"/>
                <a:chOff x="5218225" y="1474825"/>
                <a:chExt cx="259700" cy="224275"/>
              </a:xfrm>
            </p:grpSpPr>
            <p:sp>
              <p:nvSpPr>
                <p:cNvPr id="67" name="Google Shape;67;p13"/>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rgbClr val="ED8B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13"/>
              <p:cNvGrpSpPr/>
              <p:nvPr/>
            </p:nvGrpSpPr>
            <p:grpSpPr>
              <a:xfrm>
                <a:off x="6323195" y="1928748"/>
                <a:ext cx="251632" cy="220856"/>
                <a:chOff x="5042000" y="1255775"/>
                <a:chExt cx="113650" cy="99750"/>
              </a:xfrm>
            </p:grpSpPr>
            <p:sp>
              <p:nvSpPr>
                <p:cNvPr id="73" name="Google Shape;73;p13"/>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13"/>
              <p:cNvGrpSpPr/>
              <p:nvPr/>
            </p:nvGrpSpPr>
            <p:grpSpPr>
              <a:xfrm rot="-5400000">
                <a:off x="5180808" y="1061658"/>
                <a:ext cx="575002" cy="496567"/>
                <a:chOff x="5218225" y="1474825"/>
                <a:chExt cx="259700" cy="224275"/>
              </a:xfrm>
            </p:grpSpPr>
            <p:sp>
              <p:nvSpPr>
                <p:cNvPr id="77" name="Google Shape;77;p13"/>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rgbClr val="ED8B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 name="Google Shape;82;p13"/>
              <p:cNvGrpSpPr/>
              <p:nvPr/>
            </p:nvGrpSpPr>
            <p:grpSpPr>
              <a:xfrm rot="10800000">
                <a:off x="1449245" y="1613944"/>
                <a:ext cx="575002" cy="496567"/>
                <a:chOff x="5218225" y="1474825"/>
                <a:chExt cx="259700" cy="224275"/>
              </a:xfrm>
            </p:grpSpPr>
            <p:sp>
              <p:nvSpPr>
                <p:cNvPr id="83" name="Google Shape;83;p13"/>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rgbClr val="ED8B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13"/>
              <p:cNvGrpSpPr/>
              <p:nvPr/>
            </p:nvGrpSpPr>
            <p:grpSpPr>
              <a:xfrm>
                <a:off x="3039726" y="1199520"/>
                <a:ext cx="251632" cy="220856"/>
                <a:chOff x="5042000" y="1255775"/>
                <a:chExt cx="113650" cy="99750"/>
              </a:xfrm>
            </p:grpSpPr>
            <p:sp>
              <p:nvSpPr>
                <p:cNvPr id="89" name="Google Shape;89;p13"/>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 name="Google Shape;92;p13"/>
              <p:cNvGrpSpPr/>
              <p:nvPr/>
            </p:nvGrpSpPr>
            <p:grpSpPr>
              <a:xfrm>
                <a:off x="937479" y="2697722"/>
                <a:ext cx="251632" cy="220856"/>
                <a:chOff x="5042000" y="1131200"/>
                <a:chExt cx="113650" cy="99750"/>
              </a:xfrm>
            </p:grpSpPr>
            <p:sp>
              <p:nvSpPr>
                <p:cNvPr id="93" name="Google Shape;93;p13"/>
                <p:cNvSpPr/>
                <p:nvPr/>
              </p:nvSpPr>
              <p:spPr>
                <a:xfrm>
                  <a:off x="5042000" y="1145900"/>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5110650" y="1131200"/>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5086150" y="1194950"/>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 name="Google Shape;96;p13"/>
              <p:cNvGrpSpPr/>
              <p:nvPr/>
            </p:nvGrpSpPr>
            <p:grpSpPr>
              <a:xfrm rot="-5400000">
                <a:off x="1157650" y="3785607"/>
                <a:ext cx="569027" cy="706699"/>
                <a:chOff x="6095413" y="2311605"/>
                <a:chExt cx="257002" cy="319181"/>
              </a:xfrm>
            </p:grpSpPr>
            <p:sp>
              <p:nvSpPr>
                <p:cNvPr id="97" name="Google Shape;97;p13"/>
                <p:cNvSpPr/>
                <p:nvPr/>
              </p:nvSpPr>
              <p:spPr>
                <a:xfrm rot="-3010565">
                  <a:off x="6148523" y="2344736"/>
                  <a:ext cx="167487" cy="17306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rot="-3010565">
                  <a:off x="6137644" y="2423042"/>
                  <a:ext cx="153322" cy="181590"/>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13"/>
              <p:cNvGrpSpPr/>
              <p:nvPr/>
            </p:nvGrpSpPr>
            <p:grpSpPr>
              <a:xfrm>
                <a:off x="6188241" y="1318245"/>
                <a:ext cx="521476" cy="478854"/>
                <a:chOff x="5874900" y="2285650"/>
                <a:chExt cx="235525" cy="216275"/>
              </a:xfrm>
            </p:grpSpPr>
            <p:sp>
              <p:nvSpPr>
                <p:cNvPr id="100" name="Google Shape;100;p13"/>
                <p:cNvSpPr/>
                <p:nvPr/>
              </p:nvSpPr>
              <p:spPr>
                <a:xfrm>
                  <a:off x="5942825" y="2285650"/>
                  <a:ext cx="167600" cy="17295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5874900" y="2320450"/>
                  <a:ext cx="153425" cy="181475"/>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13"/>
              <p:cNvGrpSpPr/>
              <p:nvPr/>
            </p:nvGrpSpPr>
            <p:grpSpPr>
              <a:xfrm>
                <a:off x="4946919" y="1499571"/>
                <a:ext cx="1083004" cy="2354636"/>
                <a:chOff x="5269250" y="2611925"/>
                <a:chExt cx="520750" cy="1132200"/>
              </a:xfrm>
            </p:grpSpPr>
            <p:sp>
              <p:nvSpPr>
                <p:cNvPr id="103" name="Google Shape;103;p13"/>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13"/>
              <p:cNvGrpSpPr/>
              <p:nvPr/>
            </p:nvGrpSpPr>
            <p:grpSpPr>
              <a:xfrm>
                <a:off x="5467143" y="2234512"/>
                <a:ext cx="1989753" cy="1913480"/>
                <a:chOff x="4531600" y="1944475"/>
                <a:chExt cx="956750" cy="920075"/>
              </a:xfrm>
            </p:grpSpPr>
            <p:sp>
              <p:nvSpPr>
                <p:cNvPr id="112" name="Google Shape;112;p13"/>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3"/>
              <p:cNvGrpSpPr/>
              <p:nvPr/>
            </p:nvGrpSpPr>
            <p:grpSpPr>
              <a:xfrm rot="1472793">
                <a:off x="5262958" y="2882778"/>
                <a:ext cx="1286956" cy="993969"/>
                <a:chOff x="5517750" y="1707725"/>
                <a:chExt cx="618800" cy="477925"/>
              </a:xfrm>
            </p:grpSpPr>
            <p:sp>
              <p:nvSpPr>
                <p:cNvPr id="119" name="Google Shape;119;p13"/>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rgbClr val="ED8B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3"/>
              <p:cNvSpPr/>
              <p:nvPr/>
            </p:nvSpPr>
            <p:spPr>
              <a:xfrm>
                <a:off x="2435877" y="2215175"/>
                <a:ext cx="2225435" cy="1232586"/>
              </a:xfrm>
              <a:custGeom>
                <a:rect b="b" l="l" r="r" t="t"/>
                <a:pathLst>
                  <a:path extrusionOk="0" h="23707" w="42803">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flipH="1">
                <a:off x="3310301" y="1107342"/>
                <a:ext cx="953709" cy="2354671"/>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 name="Google Shape;126;p13"/>
              <p:cNvGrpSpPr/>
              <p:nvPr/>
            </p:nvGrpSpPr>
            <p:grpSpPr>
              <a:xfrm>
                <a:off x="1271029" y="2416472"/>
                <a:ext cx="1742633" cy="1934121"/>
                <a:chOff x="6073625" y="2772425"/>
                <a:chExt cx="837925" cy="930000"/>
              </a:xfrm>
            </p:grpSpPr>
            <p:sp>
              <p:nvSpPr>
                <p:cNvPr id="127" name="Google Shape;127;p13"/>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rgbClr val="A4D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3"/>
              <p:cNvGrpSpPr/>
              <p:nvPr/>
            </p:nvGrpSpPr>
            <p:grpSpPr>
              <a:xfrm>
                <a:off x="1991305" y="1624971"/>
                <a:ext cx="1649618" cy="2182749"/>
                <a:chOff x="5908250" y="536500"/>
                <a:chExt cx="793200" cy="1049550"/>
              </a:xfrm>
            </p:grpSpPr>
            <p:sp>
              <p:nvSpPr>
                <p:cNvPr id="133" name="Google Shape;133;p13"/>
                <p:cNvSpPr/>
                <p:nvPr/>
              </p:nvSpPr>
              <p:spPr>
                <a:xfrm>
                  <a:off x="5908250" y="536500"/>
                  <a:ext cx="793200" cy="1049550"/>
                </a:xfrm>
                <a:custGeom>
                  <a:rect b="b" l="l" r="r" t="t"/>
                  <a:pathLst>
                    <a:path extrusionOk="0" h="41982" w="31728">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rgbClr val="E5FF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6264900" y="578275"/>
                  <a:ext cx="308550" cy="982625"/>
                </a:xfrm>
                <a:custGeom>
                  <a:rect b="b" l="l" r="r" t="t"/>
                  <a:pathLst>
                    <a:path extrusionOk="0" h="39305" w="12342">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6171500" y="727075"/>
                  <a:ext cx="371850" cy="138800"/>
                </a:xfrm>
                <a:custGeom>
                  <a:rect b="b" l="l" r="r" t="t"/>
                  <a:pathLst>
                    <a:path extrusionOk="0" h="5552" w="14874">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6061800" y="845825"/>
                  <a:ext cx="505450" cy="114975"/>
                </a:xfrm>
                <a:custGeom>
                  <a:rect b="b" l="l" r="r" t="t"/>
                  <a:pathLst>
                    <a:path extrusionOk="0" h="4599" w="20218">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5972900" y="995425"/>
                  <a:ext cx="586700" cy="75025"/>
                </a:xfrm>
                <a:custGeom>
                  <a:rect b="b" l="l" r="r" t="t"/>
                  <a:pathLst>
                    <a:path extrusionOk="0" h="3001" w="23468">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a:off x="6049100" y="1128500"/>
                  <a:ext cx="520700" cy="69875"/>
                </a:xfrm>
                <a:custGeom>
                  <a:rect b="b" l="l" r="r" t="t"/>
                  <a:pathLst>
                    <a:path extrusionOk="0" h="2795" w="20828">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 name="Google Shape;139;p13"/>
              <p:cNvGrpSpPr/>
              <p:nvPr/>
            </p:nvGrpSpPr>
            <p:grpSpPr>
              <a:xfrm rot="-2700000">
                <a:off x="2630043" y="2544018"/>
                <a:ext cx="1286945" cy="993961"/>
                <a:chOff x="5517750" y="1707725"/>
                <a:chExt cx="618800" cy="477925"/>
              </a:xfrm>
            </p:grpSpPr>
            <p:sp>
              <p:nvSpPr>
                <p:cNvPr id="140" name="Google Shape;140;p13"/>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rgbClr val="ED8B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 name="Google Shape;145;p13"/>
              <p:cNvSpPr/>
              <p:nvPr/>
            </p:nvSpPr>
            <p:spPr>
              <a:xfrm rot="3599725">
                <a:off x="6554411" y="3205640"/>
                <a:ext cx="567865" cy="1402038"/>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a:off x="4560340" y="674499"/>
                <a:ext cx="659681" cy="2787422"/>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13"/>
              <p:cNvGrpSpPr/>
              <p:nvPr/>
            </p:nvGrpSpPr>
            <p:grpSpPr>
              <a:xfrm rot="-6383177">
                <a:off x="974472" y="2783656"/>
                <a:ext cx="1566670" cy="1869002"/>
                <a:chOff x="3768000" y="2982868"/>
                <a:chExt cx="753325" cy="898700"/>
              </a:xfrm>
            </p:grpSpPr>
            <p:sp>
              <p:nvSpPr>
                <p:cNvPr id="148" name="Google Shape;148;p13"/>
                <p:cNvSpPr/>
                <p:nvPr/>
              </p:nvSpPr>
              <p:spPr>
                <a:xfrm>
                  <a:off x="3768000" y="3094143"/>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4016775" y="3034793"/>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a:off x="4021475" y="3243718"/>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4184675" y="3036468"/>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4292250" y="3166068"/>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a:off x="4342125" y="3005593"/>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a:off x="4124825" y="3021743"/>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a:off x="4258900" y="3011143"/>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a:off x="4369275" y="2982868"/>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4409300" y="3072443"/>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4463525" y="3141093"/>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4431650" y="3231018"/>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4323475" y="3130468"/>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rgbClr val="992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 name="Google Shape;161;p13"/>
              <p:cNvGrpSpPr/>
              <p:nvPr/>
            </p:nvGrpSpPr>
            <p:grpSpPr>
              <a:xfrm>
                <a:off x="3854376" y="1663189"/>
                <a:ext cx="1707538" cy="2027292"/>
                <a:chOff x="5243900" y="3898675"/>
                <a:chExt cx="821050" cy="974800"/>
              </a:xfrm>
            </p:grpSpPr>
            <p:sp>
              <p:nvSpPr>
                <p:cNvPr id="162" name="Google Shape;162;p13"/>
                <p:cNvSpPr/>
                <p:nvPr/>
              </p:nvSpPr>
              <p:spPr>
                <a:xfrm>
                  <a:off x="5243900" y="3898675"/>
                  <a:ext cx="821050" cy="974800"/>
                </a:xfrm>
                <a:custGeom>
                  <a:rect b="b" l="l" r="r" t="t"/>
                  <a:pathLst>
                    <a:path extrusionOk="0" h="38992" w="32842">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rgbClr val="E5FF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5293600" y="4088200"/>
                  <a:ext cx="150950" cy="553550"/>
                </a:xfrm>
                <a:custGeom>
                  <a:rect b="b" l="l" r="r" t="t"/>
                  <a:pathLst>
                    <a:path extrusionOk="0" h="22142" w="6038">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a:off x="5495675" y="3989275"/>
                  <a:ext cx="126275" cy="662875"/>
                </a:xfrm>
                <a:custGeom>
                  <a:rect b="b" l="l" r="r" t="t"/>
                  <a:pathLst>
                    <a:path extrusionOk="0" h="26515" w="5051">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a:off x="5543725" y="4172875"/>
                  <a:ext cx="439700" cy="500125"/>
                </a:xfrm>
                <a:custGeom>
                  <a:rect b="b" l="l" r="r" t="t"/>
                  <a:pathLst>
                    <a:path extrusionOk="0" h="20005" w="17588">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a:off x="5579875" y="4533550"/>
                  <a:ext cx="66400" cy="50525"/>
                </a:xfrm>
                <a:custGeom>
                  <a:rect b="b" l="l" r="r" t="t"/>
                  <a:pathLst>
                    <a:path extrusionOk="0" h="2021" w="2656">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a:off x="5615875" y="4421900"/>
                  <a:ext cx="80100" cy="73675"/>
                </a:xfrm>
                <a:custGeom>
                  <a:rect b="b" l="l" r="r" t="t"/>
                  <a:pathLst>
                    <a:path extrusionOk="0" h="2947" w="3204">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a:off x="5698125" y="4319425"/>
                  <a:ext cx="70950" cy="87850"/>
                </a:xfrm>
                <a:custGeom>
                  <a:rect b="b" l="l" r="r" t="t"/>
                  <a:pathLst>
                    <a:path extrusionOk="0" h="3514" w="2838">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a:off x="5788800" y="4237650"/>
                  <a:ext cx="70675" cy="80525"/>
                </a:xfrm>
                <a:custGeom>
                  <a:rect b="b" l="l" r="r" t="t"/>
                  <a:pathLst>
                    <a:path extrusionOk="0" h="3221" w="2827">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a:off x="5887900" y="4176725"/>
                  <a:ext cx="53950" cy="83275"/>
                </a:xfrm>
                <a:custGeom>
                  <a:rect b="b" l="l" r="r" t="t"/>
                  <a:pathLst>
                    <a:path extrusionOk="0" h="3331" w="2158">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a:off x="5472475" y="4462475"/>
                  <a:ext cx="87825" cy="19975"/>
                </a:xfrm>
                <a:custGeom>
                  <a:rect b="b" l="l" r="r" t="t"/>
                  <a:pathLst>
                    <a:path extrusionOk="0" h="799" w="3513">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a:off x="5480150" y="4363725"/>
                  <a:ext cx="96475" cy="26400"/>
                </a:xfrm>
                <a:custGeom>
                  <a:rect b="b" l="l" r="r" t="t"/>
                  <a:pathLst>
                    <a:path extrusionOk="0" h="1056" w="3859">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a:off x="5506225" y="4244050"/>
                  <a:ext cx="81050" cy="20900"/>
                </a:xfrm>
                <a:custGeom>
                  <a:rect b="b" l="l" r="r" t="t"/>
                  <a:pathLst>
                    <a:path extrusionOk="0" h="836" w="3242">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a:off x="5527225" y="4124875"/>
                  <a:ext cx="80475" cy="19800"/>
                </a:xfrm>
                <a:custGeom>
                  <a:rect b="b" l="l" r="r" t="t"/>
                  <a:pathLst>
                    <a:path extrusionOk="0" h="792" w="3219">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a:off x="5552100" y="4043300"/>
                  <a:ext cx="76025" cy="13100"/>
                </a:xfrm>
                <a:custGeom>
                  <a:rect b="b" l="l" r="r" t="t"/>
                  <a:pathLst>
                    <a:path extrusionOk="0" h="524" w="3041">
                      <a:moveTo>
                        <a:pt x="294" y="0"/>
                      </a:moveTo>
                      <a:cubicBezTo>
                        <a:pt x="0" y="33"/>
                        <a:pt x="0" y="491"/>
                        <a:pt x="294" y="523"/>
                      </a:cubicBezTo>
                      <a:lnTo>
                        <a:pt x="2747" y="523"/>
                      </a:lnTo>
                      <a:cubicBezTo>
                        <a:pt x="3041" y="491"/>
                        <a:pt x="3041" y="33"/>
                        <a:pt x="2747"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a:off x="5290500" y="4159050"/>
                  <a:ext cx="80225" cy="29975"/>
                </a:xfrm>
                <a:custGeom>
                  <a:rect b="b" l="l" r="r" t="t"/>
                  <a:pathLst>
                    <a:path extrusionOk="0" h="1199" w="3209">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a:off x="5295075" y="4278550"/>
                  <a:ext cx="82425" cy="26500"/>
                </a:xfrm>
                <a:custGeom>
                  <a:rect b="b" l="l" r="r" t="t"/>
                  <a:pathLst>
                    <a:path extrusionOk="0" h="1060" w="3297">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5327300" y="4377425"/>
                  <a:ext cx="76025" cy="23125"/>
                </a:xfrm>
                <a:custGeom>
                  <a:rect b="b" l="l" r="r" t="t"/>
                  <a:pathLst>
                    <a:path extrusionOk="0" h="925" w="3041">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5351000" y="4476025"/>
                  <a:ext cx="72775" cy="16275"/>
                </a:xfrm>
                <a:custGeom>
                  <a:rect b="b" l="l" r="r" t="t"/>
                  <a:pathLst>
                    <a:path extrusionOk="0" h="651" w="2911">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0" name="Google Shape;180;p13"/>
            <p:cNvGrpSpPr/>
            <p:nvPr/>
          </p:nvGrpSpPr>
          <p:grpSpPr>
            <a:xfrm>
              <a:off x="932058" y="1961497"/>
              <a:ext cx="2901262" cy="2340210"/>
              <a:chOff x="582175" y="238125"/>
              <a:chExt cx="6401725" cy="5169450"/>
            </a:xfrm>
          </p:grpSpPr>
          <p:sp>
            <p:nvSpPr>
              <p:cNvPr id="181" name="Google Shape;181;p13"/>
              <p:cNvSpPr/>
              <p:nvPr/>
            </p:nvSpPr>
            <p:spPr>
              <a:xfrm>
                <a:off x="1199875" y="238125"/>
                <a:ext cx="5167900" cy="5169450"/>
              </a:xfrm>
              <a:custGeom>
                <a:rect b="b" l="l" r="r" t="t"/>
                <a:pathLst>
                  <a:path extrusionOk="0" h="206778" w="206716">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a:off x="876400" y="790200"/>
                <a:ext cx="2587800" cy="4028950"/>
              </a:xfrm>
              <a:custGeom>
                <a:rect b="b" l="l" r="r" t="t"/>
                <a:pathLst>
                  <a:path extrusionOk="0" h="161158" w="103512">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rgbClr val="7BBA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a:off x="3963250" y="410625"/>
                <a:ext cx="2555475" cy="3173925"/>
              </a:xfrm>
              <a:custGeom>
                <a:rect b="b" l="l" r="r" t="t"/>
                <a:pathLst>
                  <a:path extrusionOk="0" h="126957" w="102219">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rgbClr val="7BBA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a:off x="3080625" y="3407975"/>
                <a:ext cx="2584750" cy="1998475"/>
              </a:xfrm>
              <a:custGeom>
                <a:rect b="b" l="l" r="r" t="t"/>
                <a:pathLst>
                  <a:path extrusionOk="0" h="79939" w="10339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rgbClr val="7BBA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2093375" y="914000"/>
                <a:ext cx="150925" cy="133375"/>
              </a:xfrm>
              <a:custGeom>
                <a:rect b="b" l="l" r="r" t="t"/>
                <a:pathLst>
                  <a:path extrusionOk="0" h="5335" w="6037">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a:off x="2319650" y="992550"/>
                <a:ext cx="127950" cy="111625"/>
              </a:xfrm>
              <a:custGeom>
                <a:rect b="b" l="l" r="r" t="t"/>
                <a:pathLst>
                  <a:path extrusionOk="0" h="4465" w="5118">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a:off x="2161150" y="1275975"/>
                <a:ext cx="117025" cy="101025"/>
              </a:xfrm>
              <a:custGeom>
                <a:rect b="b" l="l" r="r" t="t"/>
                <a:pathLst>
                  <a:path extrusionOk="0" h="4041" w="4681">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a:off x="1843850" y="1321975"/>
                <a:ext cx="150750" cy="133600"/>
              </a:xfrm>
              <a:custGeom>
                <a:rect b="b" l="l" r="r" t="t"/>
                <a:pathLst>
                  <a:path extrusionOk="0" h="5344" w="603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a:off x="2160900" y="1537625"/>
                <a:ext cx="140225" cy="121975"/>
              </a:xfrm>
              <a:custGeom>
                <a:rect b="b" l="l" r="r" t="t"/>
                <a:pathLst>
                  <a:path extrusionOk="0" h="4879" w="5609">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a:off x="2489250" y="1605400"/>
                <a:ext cx="127025" cy="109225"/>
              </a:xfrm>
              <a:custGeom>
                <a:rect b="b" l="l" r="r" t="t"/>
                <a:pathLst>
                  <a:path extrusionOk="0" h="4369" w="5081">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a:off x="1604950" y="1694950"/>
                <a:ext cx="140275" cy="122400"/>
              </a:xfrm>
              <a:custGeom>
                <a:rect b="b" l="l" r="r" t="t"/>
                <a:pathLst>
                  <a:path extrusionOk="0" h="4896" w="5611">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a:off x="1900825" y="1831825"/>
                <a:ext cx="150775" cy="133600"/>
              </a:xfrm>
              <a:custGeom>
                <a:rect b="b" l="l" r="r" t="t"/>
                <a:pathLst>
                  <a:path extrusionOk="0" h="5344" w="6031">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p:nvPr/>
            </p:nvSpPr>
            <p:spPr>
              <a:xfrm>
                <a:off x="2410700" y="1865725"/>
                <a:ext cx="150650" cy="134225"/>
              </a:xfrm>
              <a:custGeom>
                <a:rect b="b" l="l" r="r" t="t"/>
                <a:pathLst>
                  <a:path extrusionOk="0" h="5369" w="6026">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a:off x="2886650" y="1808925"/>
                <a:ext cx="140125" cy="122625"/>
              </a:xfrm>
              <a:custGeom>
                <a:rect b="b" l="l" r="r" t="t"/>
                <a:pathLst>
                  <a:path extrusionOk="0" h="4905" w="5605">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a:off x="1492650" y="2115250"/>
                <a:ext cx="150750" cy="133600"/>
              </a:xfrm>
              <a:custGeom>
                <a:rect b="b" l="l" r="r" t="t"/>
                <a:pathLst>
                  <a:path extrusionOk="0" h="5344" w="603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a:off x="1722325" y="2296375"/>
                <a:ext cx="147425" cy="132350"/>
              </a:xfrm>
              <a:custGeom>
                <a:rect b="b" l="l" r="r" t="t"/>
                <a:pathLst>
                  <a:path extrusionOk="0" h="5294" w="5897">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a:off x="2138050" y="2081375"/>
                <a:ext cx="140125" cy="122600"/>
              </a:xfrm>
              <a:custGeom>
                <a:rect b="b" l="l" r="r" t="t"/>
                <a:pathLst>
                  <a:path extrusionOk="0" h="4904" w="5605">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a:off x="2104025" y="2341900"/>
                <a:ext cx="140275" cy="122400"/>
              </a:xfrm>
              <a:custGeom>
                <a:rect b="b" l="l" r="r" t="t"/>
                <a:pathLst>
                  <a:path extrusionOk="0" h="4896" w="5611">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a:off x="1333825" y="2580650"/>
                <a:ext cx="140275" cy="122400"/>
              </a:xfrm>
              <a:custGeom>
                <a:rect b="b" l="l" r="r" t="t"/>
                <a:pathLst>
                  <a:path extrusionOk="0" h="4896" w="5611">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p:nvPr/>
            </p:nvSpPr>
            <p:spPr>
              <a:xfrm>
                <a:off x="1627925" y="2738400"/>
                <a:ext cx="140500" cy="122675"/>
              </a:xfrm>
              <a:custGeom>
                <a:rect b="b" l="l" r="r" t="t"/>
                <a:pathLst>
                  <a:path extrusionOk="0" h="4907" w="562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2104150" y="2682100"/>
                <a:ext cx="125950" cy="108625"/>
              </a:xfrm>
              <a:custGeom>
                <a:rect b="b" l="l" r="r" t="t"/>
                <a:pathLst>
                  <a:path extrusionOk="0" h="4345" w="5038">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2579875" y="2703875"/>
                <a:ext cx="129600" cy="112525"/>
              </a:xfrm>
              <a:custGeom>
                <a:rect b="b" l="l" r="r" t="t"/>
                <a:pathLst>
                  <a:path extrusionOk="0" h="4501" w="5184">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p:nvPr/>
            </p:nvSpPr>
            <p:spPr>
              <a:xfrm>
                <a:off x="1380825" y="3169075"/>
                <a:ext cx="137950" cy="121325"/>
              </a:xfrm>
              <a:custGeom>
                <a:rect b="b" l="l" r="r" t="t"/>
                <a:pathLst>
                  <a:path extrusionOk="0" h="4853" w="5518">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p:nvPr/>
            </p:nvSpPr>
            <p:spPr>
              <a:xfrm>
                <a:off x="1852975" y="3092400"/>
                <a:ext cx="41600" cy="186025"/>
              </a:xfrm>
              <a:custGeom>
                <a:rect b="b" l="l" r="r" t="t"/>
                <a:pathLst>
                  <a:path extrusionOk="0" h="7441" w="1664">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
              <p:cNvSpPr/>
              <p:nvPr/>
            </p:nvSpPr>
            <p:spPr>
              <a:xfrm>
                <a:off x="2261175" y="3148225"/>
                <a:ext cx="41600" cy="118250"/>
              </a:xfrm>
              <a:custGeom>
                <a:rect b="b" l="l" r="r" t="t"/>
                <a:pathLst>
                  <a:path extrusionOk="0" h="4730" w="1664">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2714025" y="3012675"/>
                <a:ext cx="43150" cy="117875"/>
              </a:xfrm>
              <a:custGeom>
                <a:rect b="b" l="l" r="r" t="t"/>
                <a:pathLst>
                  <a:path extrusionOk="0" h="4715" w="1726">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a:off x="3001275" y="2919525"/>
                <a:ext cx="137950" cy="121350"/>
              </a:xfrm>
              <a:custGeom>
                <a:rect b="b" l="l" r="r" t="t"/>
                <a:pathLst>
                  <a:path extrusionOk="0" h="4854" w="5518">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p:nvPr/>
            </p:nvSpPr>
            <p:spPr>
              <a:xfrm>
                <a:off x="1526600" y="3531775"/>
                <a:ext cx="140050" cy="123200"/>
              </a:xfrm>
              <a:custGeom>
                <a:rect b="b" l="l" r="r" t="t"/>
                <a:pathLst>
                  <a:path extrusionOk="0" h="4928" w="5602">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p:nvPr/>
            </p:nvSpPr>
            <p:spPr>
              <a:xfrm>
                <a:off x="1943850" y="3590300"/>
                <a:ext cx="41625" cy="140975"/>
              </a:xfrm>
              <a:custGeom>
                <a:rect b="b" l="l" r="r" t="t"/>
                <a:pathLst>
                  <a:path extrusionOk="0" h="5639" w="1665">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p:nvPr/>
            </p:nvSpPr>
            <p:spPr>
              <a:xfrm>
                <a:off x="1628200" y="3883575"/>
                <a:ext cx="151125" cy="133600"/>
              </a:xfrm>
              <a:custGeom>
                <a:rect b="b" l="l" r="r" t="t"/>
                <a:pathLst>
                  <a:path extrusionOk="0" h="5344" w="6045">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1939225" y="4099775"/>
                <a:ext cx="118650" cy="41625"/>
              </a:xfrm>
              <a:custGeom>
                <a:rect b="b" l="l" r="r" t="t"/>
                <a:pathLst>
                  <a:path extrusionOk="0" h="1665" w="4746">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1968600" y="4382650"/>
                <a:ext cx="127650" cy="110500"/>
              </a:xfrm>
              <a:custGeom>
                <a:rect b="b" l="l" r="r" t="t"/>
                <a:pathLst>
                  <a:path extrusionOk="0" h="4420" w="5106">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3"/>
              <p:cNvSpPr/>
              <p:nvPr/>
            </p:nvSpPr>
            <p:spPr>
              <a:xfrm>
                <a:off x="2205825" y="4372500"/>
                <a:ext cx="126925" cy="109875"/>
              </a:xfrm>
              <a:custGeom>
                <a:rect b="b" l="l" r="r" t="t"/>
                <a:pathLst>
                  <a:path extrusionOk="0" h="4395" w="5077">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p:nvPr/>
            </p:nvSpPr>
            <p:spPr>
              <a:xfrm>
                <a:off x="4177475" y="947675"/>
                <a:ext cx="129450" cy="111175"/>
              </a:xfrm>
              <a:custGeom>
                <a:rect b="b" l="l" r="r" t="t"/>
                <a:pathLst>
                  <a:path extrusionOk="0" h="4447" w="5178">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4607125" y="733325"/>
                <a:ext cx="41600" cy="166400"/>
              </a:xfrm>
              <a:custGeom>
                <a:rect b="b" l="l" r="r" t="t"/>
                <a:pathLst>
                  <a:path extrusionOk="0" h="6656" w="1664">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4530200" y="1095550"/>
                <a:ext cx="147750" cy="130925"/>
              </a:xfrm>
              <a:custGeom>
                <a:rect b="b" l="l" r="r" t="t"/>
                <a:pathLst>
                  <a:path extrusionOk="0" h="5237" w="591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p:nvPr/>
            </p:nvSpPr>
            <p:spPr>
              <a:xfrm>
                <a:off x="4993850" y="800000"/>
                <a:ext cx="106250" cy="88725"/>
              </a:xfrm>
              <a:custGeom>
                <a:rect b="b" l="l" r="r" t="t"/>
                <a:pathLst>
                  <a:path extrusionOk="0" h="3549" w="425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3"/>
              <p:cNvSpPr/>
              <p:nvPr/>
            </p:nvSpPr>
            <p:spPr>
              <a:xfrm>
                <a:off x="4926075" y="1038550"/>
                <a:ext cx="162150" cy="145075"/>
              </a:xfrm>
              <a:custGeom>
                <a:rect b="b" l="l" r="r" t="t"/>
                <a:pathLst>
                  <a:path extrusionOk="0" h="5803" w="6486">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3"/>
              <p:cNvSpPr/>
              <p:nvPr/>
            </p:nvSpPr>
            <p:spPr>
              <a:xfrm>
                <a:off x="5334125" y="1130075"/>
                <a:ext cx="171750" cy="155850"/>
              </a:xfrm>
              <a:custGeom>
                <a:rect b="b" l="l" r="r" t="t"/>
                <a:pathLst>
                  <a:path extrusionOk="0" h="6234" w="687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3"/>
              <p:cNvSpPr/>
              <p:nvPr/>
            </p:nvSpPr>
            <p:spPr>
              <a:xfrm>
                <a:off x="4839700" y="1413400"/>
                <a:ext cx="175625" cy="41625"/>
              </a:xfrm>
              <a:custGeom>
                <a:rect b="b" l="l" r="r" t="t"/>
                <a:pathLst>
                  <a:path extrusionOk="0" h="1665" w="7025">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
              <p:cNvSpPr/>
              <p:nvPr/>
            </p:nvSpPr>
            <p:spPr>
              <a:xfrm>
                <a:off x="5232475" y="1457725"/>
                <a:ext cx="139050" cy="122425"/>
              </a:xfrm>
              <a:custGeom>
                <a:rect b="b" l="l" r="r" t="t"/>
                <a:pathLst>
                  <a:path extrusionOk="0" h="4897" w="5562">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
              <p:cNvSpPr/>
              <p:nvPr/>
            </p:nvSpPr>
            <p:spPr>
              <a:xfrm>
                <a:off x="5662375" y="1389750"/>
                <a:ext cx="140125" cy="122600"/>
              </a:xfrm>
              <a:custGeom>
                <a:rect b="b" l="l" r="r" t="t"/>
                <a:pathLst>
                  <a:path extrusionOk="0" h="4904" w="5605">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3"/>
              <p:cNvSpPr/>
              <p:nvPr/>
            </p:nvSpPr>
            <p:spPr>
              <a:xfrm>
                <a:off x="4882850" y="1809275"/>
                <a:ext cx="146350" cy="43150"/>
              </a:xfrm>
              <a:custGeom>
                <a:rect b="b" l="l" r="r" t="t"/>
                <a:pathLst>
                  <a:path extrusionOk="0" h="1726" w="5854">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p:nvPr/>
            </p:nvSpPr>
            <p:spPr>
              <a:xfrm>
                <a:off x="5309525" y="1754200"/>
                <a:ext cx="41600" cy="140975"/>
              </a:xfrm>
              <a:custGeom>
                <a:rect b="b" l="l" r="r" t="t"/>
                <a:pathLst>
                  <a:path extrusionOk="0" h="5639" w="1664">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3"/>
              <p:cNvSpPr/>
              <p:nvPr/>
            </p:nvSpPr>
            <p:spPr>
              <a:xfrm>
                <a:off x="5633000" y="1832375"/>
                <a:ext cx="130950" cy="41625"/>
              </a:xfrm>
              <a:custGeom>
                <a:rect b="b" l="l" r="r" t="t"/>
                <a:pathLst>
                  <a:path extrusionOk="0" h="1665" w="5238">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
              <p:cNvSpPr/>
              <p:nvPr/>
            </p:nvSpPr>
            <p:spPr>
              <a:xfrm>
                <a:off x="4699500" y="528900"/>
                <a:ext cx="150900" cy="133375"/>
              </a:xfrm>
              <a:custGeom>
                <a:rect b="b" l="l" r="r" t="t"/>
                <a:pathLst>
                  <a:path extrusionOk="0" h="5335" w="6036">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p:nvPr/>
            </p:nvSpPr>
            <p:spPr>
              <a:xfrm>
                <a:off x="4665775" y="2104400"/>
                <a:ext cx="104050" cy="87450"/>
              </a:xfrm>
              <a:custGeom>
                <a:rect b="b" l="l" r="r" t="t"/>
                <a:pathLst>
                  <a:path extrusionOk="0" h="3498" w="4162">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
              <p:cNvSpPr/>
              <p:nvPr/>
            </p:nvSpPr>
            <p:spPr>
              <a:xfrm>
                <a:off x="5070775" y="2083850"/>
                <a:ext cx="43150" cy="173700"/>
              </a:xfrm>
              <a:custGeom>
                <a:rect b="b" l="l" r="r" t="t"/>
                <a:pathLst>
                  <a:path extrusionOk="0" h="6948" w="1726">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
              <p:cNvSpPr/>
              <p:nvPr/>
            </p:nvSpPr>
            <p:spPr>
              <a:xfrm>
                <a:off x="5508225" y="2194375"/>
                <a:ext cx="143275" cy="43150"/>
              </a:xfrm>
              <a:custGeom>
                <a:rect b="b" l="l" r="r" t="t"/>
                <a:pathLst>
                  <a:path extrusionOk="0" h="1726" w="5731">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3"/>
              <p:cNvSpPr/>
              <p:nvPr/>
            </p:nvSpPr>
            <p:spPr>
              <a:xfrm>
                <a:off x="5924225" y="2024375"/>
                <a:ext cx="150775" cy="133600"/>
              </a:xfrm>
              <a:custGeom>
                <a:rect b="b" l="l" r="r" t="t"/>
                <a:pathLst>
                  <a:path extrusionOk="0" h="5344" w="6031">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3"/>
              <p:cNvSpPr/>
              <p:nvPr/>
            </p:nvSpPr>
            <p:spPr>
              <a:xfrm>
                <a:off x="6011925" y="1664475"/>
                <a:ext cx="41600" cy="129025"/>
              </a:xfrm>
              <a:custGeom>
                <a:rect b="b" l="l" r="r" t="t"/>
                <a:pathLst>
                  <a:path extrusionOk="0" h="5161" w="1664">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
              <p:cNvSpPr/>
              <p:nvPr/>
            </p:nvSpPr>
            <p:spPr>
              <a:xfrm>
                <a:off x="4484000" y="2320125"/>
                <a:ext cx="127925" cy="111125"/>
              </a:xfrm>
              <a:custGeom>
                <a:rect b="b" l="l" r="r" t="t"/>
                <a:pathLst>
                  <a:path extrusionOk="0" h="4445" w="5117">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3"/>
              <p:cNvSpPr/>
              <p:nvPr/>
            </p:nvSpPr>
            <p:spPr>
              <a:xfrm>
                <a:off x="5369550" y="2500375"/>
                <a:ext cx="127825" cy="111800"/>
              </a:xfrm>
              <a:custGeom>
                <a:rect b="b" l="l" r="r" t="t"/>
                <a:pathLst>
                  <a:path extrusionOk="0" h="4472" w="5113">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
              <p:cNvSpPr/>
              <p:nvPr/>
            </p:nvSpPr>
            <p:spPr>
              <a:xfrm>
                <a:off x="5807825" y="2387675"/>
                <a:ext cx="42375" cy="178700"/>
              </a:xfrm>
              <a:custGeom>
                <a:rect b="b" l="l" r="r" t="t"/>
                <a:pathLst>
                  <a:path extrusionOk="0" h="7148" w="1695">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
              <p:cNvSpPr/>
              <p:nvPr/>
            </p:nvSpPr>
            <p:spPr>
              <a:xfrm>
                <a:off x="5554425" y="2875200"/>
                <a:ext cx="152525" cy="41625"/>
              </a:xfrm>
              <a:custGeom>
                <a:rect b="b" l="l" r="r" t="t"/>
                <a:pathLst>
                  <a:path extrusionOk="0" h="1665" w="6101">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3"/>
              <p:cNvSpPr/>
              <p:nvPr/>
            </p:nvSpPr>
            <p:spPr>
              <a:xfrm>
                <a:off x="5991850" y="2703875"/>
                <a:ext cx="150950" cy="134900"/>
              </a:xfrm>
              <a:custGeom>
                <a:rect b="b" l="l" r="r" t="t"/>
                <a:pathLst>
                  <a:path extrusionOk="0" h="5396" w="6038">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3"/>
              <p:cNvSpPr/>
              <p:nvPr/>
            </p:nvSpPr>
            <p:spPr>
              <a:xfrm>
                <a:off x="6139875" y="2432575"/>
                <a:ext cx="116875" cy="99700"/>
              </a:xfrm>
              <a:custGeom>
                <a:rect b="b" l="l" r="r" t="t"/>
                <a:pathLst>
                  <a:path extrusionOk="0" h="3988" w="4675">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
              <p:cNvSpPr/>
              <p:nvPr/>
            </p:nvSpPr>
            <p:spPr>
              <a:xfrm>
                <a:off x="5300250" y="3056600"/>
                <a:ext cx="162275" cy="144900"/>
              </a:xfrm>
              <a:custGeom>
                <a:rect b="b" l="l" r="r" t="t"/>
                <a:pathLst>
                  <a:path extrusionOk="0" h="5796" w="6491">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3"/>
              <p:cNvSpPr/>
              <p:nvPr/>
            </p:nvSpPr>
            <p:spPr>
              <a:xfrm>
                <a:off x="5617550" y="3145975"/>
                <a:ext cx="151050" cy="134700"/>
              </a:xfrm>
              <a:custGeom>
                <a:rect b="b" l="l" r="r" t="t"/>
                <a:pathLst>
                  <a:path extrusionOk="0" h="5388" w="6042">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3"/>
              <p:cNvSpPr/>
              <p:nvPr/>
            </p:nvSpPr>
            <p:spPr>
              <a:xfrm>
                <a:off x="6014500" y="2977150"/>
                <a:ext cx="126225" cy="109750"/>
              </a:xfrm>
              <a:custGeom>
                <a:rect b="b" l="l" r="r" t="t"/>
                <a:pathLst>
                  <a:path extrusionOk="0" h="4390" w="5049">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
              <p:cNvSpPr/>
              <p:nvPr/>
            </p:nvSpPr>
            <p:spPr>
              <a:xfrm>
                <a:off x="5198725" y="3339850"/>
                <a:ext cx="127650" cy="110475"/>
              </a:xfrm>
              <a:custGeom>
                <a:rect b="b" l="l" r="r" t="t"/>
                <a:pathLst>
                  <a:path extrusionOk="0" h="4419" w="5106">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
              <p:cNvSpPr/>
              <p:nvPr/>
            </p:nvSpPr>
            <p:spPr>
              <a:xfrm>
                <a:off x="3191650" y="4257900"/>
                <a:ext cx="152450" cy="133375"/>
              </a:xfrm>
              <a:custGeom>
                <a:rect b="b" l="l" r="r" t="t"/>
                <a:pathLst>
                  <a:path extrusionOk="0" h="5335" w="6098">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3"/>
              <p:cNvSpPr/>
              <p:nvPr/>
            </p:nvSpPr>
            <p:spPr>
              <a:xfrm>
                <a:off x="3362625" y="4529200"/>
                <a:ext cx="140125" cy="122600"/>
              </a:xfrm>
              <a:custGeom>
                <a:rect b="b" l="l" r="r" t="t"/>
                <a:pathLst>
                  <a:path extrusionOk="0" h="4904" w="5605">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p:nvPr/>
            </p:nvSpPr>
            <p:spPr>
              <a:xfrm>
                <a:off x="3622950" y="4416550"/>
                <a:ext cx="128025" cy="110475"/>
              </a:xfrm>
              <a:custGeom>
                <a:rect b="b" l="l" r="r" t="t"/>
                <a:pathLst>
                  <a:path extrusionOk="0" h="4419" w="5121">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3"/>
              <p:cNvSpPr/>
              <p:nvPr/>
            </p:nvSpPr>
            <p:spPr>
              <a:xfrm>
                <a:off x="3847725" y="4645450"/>
                <a:ext cx="41625" cy="105925"/>
              </a:xfrm>
              <a:custGeom>
                <a:rect b="b" l="l" r="r" t="t"/>
                <a:pathLst>
                  <a:path extrusionOk="0" h="4237" w="1665">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3"/>
              <p:cNvSpPr/>
              <p:nvPr/>
            </p:nvSpPr>
            <p:spPr>
              <a:xfrm>
                <a:off x="4075650" y="4370550"/>
                <a:ext cx="163400" cy="145500"/>
              </a:xfrm>
              <a:custGeom>
                <a:rect b="b" l="l" r="r" t="t"/>
                <a:pathLst>
                  <a:path extrusionOk="0" h="5820" w="6536">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
              <p:cNvSpPr/>
              <p:nvPr/>
            </p:nvSpPr>
            <p:spPr>
              <a:xfrm>
                <a:off x="4314300" y="4247450"/>
                <a:ext cx="124650" cy="109300"/>
              </a:xfrm>
              <a:custGeom>
                <a:rect b="b" l="l" r="r" t="t"/>
                <a:pathLst>
                  <a:path extrusionOk="0" h="4372" w="4986">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p:nvPr/>
            </p:nvSpPr>
            <p:spPr>
              <a:xfrm>
                <a:off x="4212750" y="3928475"/>
                <a:ext cx="125875" cy="109750"/>
              </a:xfrm>
              <a:custGeom>
                <a:rect b="b" l="l" r="r" t="t"/>
                <a:pathLst>
                  <a:path extrusionOk="0" h="4390" w="5035">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4177475" y="3623275"/>
                <a:ext cx="129200" cy="110475"/>
              </a:xfrm>
              <a:custGeom>
                <a:rect b="b" l="l" r="r" t="t"/>
                <a:pathLst>
                  <a:path extrusionOk="0" h="4419" w="5168">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4382350" y="4484325"/>
                <a:ext cx="161900" cy="144375"/>
              </a:xfrm>
              <a:custGeom>
                <a:rect b="b" l="l" r="r" t="t"/>
                <a:pathLst>
                  <a:path extrusionOk="0" h="5775" w="6476">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p:nvPr/>
            </p:nvSpPr>
            <p:spPr>
              <a:xfrm>
                <a:off x="4799675" y="4429800"/>
                <a:ext cx="41600" cy="196800"/>
              </a:xfrm>
              <a:custGeom>
                <a:rect b="b" l="l" r="r" t="t"/>
                <a:pathLst>
                  <a:path extrusionOk="0" h="7872" w="1664">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3"/>
              <p:cNvSpPr/>
              <p:nvPr/>
            </p:nvSpPr>
            <p:spPr>
              <a:xfrm>
                <a:off x="4827400" y="4789875"/>
                <a:ext cx="180225" cy="43150"/>
              </a:xfrm>
              <a:custGeom>
                <a:rect b="b" l="l" r="r" t="t"/>
                <a:pathLst>
                  <a:path extrusionOk="0" h="1726" w="7209">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p:nvPr/>
            </p:nvSpPr>
            <p:spPr>
              <a:xfrm>
                <a:off x="5039950" y="4472200"/>
                <a:ext cx="151025" cy="134750"/>
              </a:xfrm>
              <a:custGeom>
                <a:rect b="b" l="l" r="r" t="t"/>
                <a:pathLst>
                  <a:path extrusionOk="0" h="5390" w="6041">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p:nvPr/>
            </p:nvSpPr>
            <p:spPr>
              <a:xfrm>
                <a:off x="5232450" y="4620075"/>
                <a:ext cx="128325" cy="111625"/>
              </a:xfrm>
              <a:custGeom>
                <a:rect b="b" l="l" r="r" t="t"/>
                <a:pathLst>
                  <a:path extrusionOk="0" h="4465" w="5133">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3"/>
              <p:cNvSpPr/>
              <p:nvPr/>
            </p:nvSpPr>
            <p:spPr>
              <a:xfrm>
                <a:off x="5391000" y="4417175"/>
                <a:ext cx="114875" cy="99775"/>
              </a:xfrm>
              <a:custGeom>
                <a:rect b="b" l="l" r="r" t="t"/>
                <a:pathLst>
                  <a:path extrusionOk="0" h="3991" w="4595">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p:nvPr/>
            </p:nvSpPr>
            <p:spPr>
              <a:xfrm>
                <a:off x="3532075" y="4858625"/>
                <a:ext cx="140225" cy="121975"/>
              </a:xfrm>
              <a:custGeom>
                <a:rect b="b" l="l" r="r" t="t"/>
                <a:pathLst>
                  <a:path extrusionOk="0" h="4879" w="5609">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3817650" y="5028075"/>
                <a:ext cx="148600" cy="132325"/>
              </a:xfrm>
              <a:custGeom>
                <a:rect b="b" l="l" r="r" t="t"/>
                <a:pathLst>
                  <a:path extrusionOk="0" h="5293" w="5944">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3"/>
              <p:cNvSpPr/>
              <p:nvPr/>
            </p:nvSpPr>
            <p:spPr>
              <a:xfrm>
                <a:off x="4064875" y="4744850"/>
                <a:ext cx="140250" cy="122425"/>
              </a:xfrm>
              <a:custGeom>
                <a:rect b="b" l="l" r="r" t="t"/>
                <a:pathLst>
                  <a:path extrusionOk="0" h="4897" w="561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p:nvPr/>
            </p:nvSpPr>
            <p:spPr>
              <a:xfrm>
                <a:off x="4189800" y="5028075"/>
                <a:ext cx="150750" cy="133600"/>
              </a:xfrm>
              <a:custGeom>
                <a:rect b="b" l="l" r="r" t="t"/>
                <a:pathLst>
                  <a:path extrusionOk="0" h="5344" w="603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4473075" y="4778750"/>
                <a:ext cx="140125" cy="122600"/>
              </a:xfrm>
              <a:custGeom>
                <a:rect b="b" l="l" r="r" t="t"/>
                <a:pathLst>
                  <a:path extrusionOk="0" h="4904" w="5605">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
              <p:cNvSpPr/>
              <p:nvPr/>
            </p:nvSpPr>
            <p:spPr>
              <a:xfrm>
                <a:off x="4665775" y="5085075"/>
                <a:ext cx="128000" cy="110475"/>
              </a:xfrm>
              <a:custGeom>
                <a:rect b="b" l="l" r="r" t="t"/>
                <a:pathLst>
                  <a:path extrusionOk="0" h="4419" w="512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3532075" y="5209825"/>
                <a:ext cx="140125" cy="122600"/>
              </a:xfrm>
              <a:custGeom>
                <a:rect b="b" l="l" r="r" t="t"/>
                <a:pathLst>
                  <a:path extrusionOk="0" h="4904" w="5605">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p:nvPr/>
            </p:nvSpPr>
            <p:spPr>
              <a:xfrm>
                <a:off x="2907300" y="1188425"/>
                <a:ext cx="929175" cy="176725"/>
              </a:xfrm>
              <a:custGeom>
                <a:rect b="b" l="l" r="r" t="t"/>
                <a:pathLst>
                  <a:path extrusionOk="0" h="7069" w="37167">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3"/>
              <p:cNvSpPr/>
              <p:nvPr/>
            </p:nvSpPr>
            <p:spPr>
              <a:xfrm>
                <a:off x="3808900" y="2830575"/>
                <a:ext cx="930225" cy="178150"/>
              </a:xfrm>
              <a:custGeom>
                <a:rect b="b" l="l" r="r" t="t"/>
                <a:pathLst>
                  <a:path extrusionOk="0" h="7126" w="37209">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p:nvPr/>
            </p:nvSpPr>
            <p:spPr>
              <a:xfrm>
                <a:off x="2271625" y="3779425"/>
                <a:ext cx="930225" cy="178150"/>
              </a:xfrm>
              <a:custGeom>
                <a:rect b="b" l="l" r="r" t="t"/>
                <a:pathLst>
                  <a:path extrusionOk="0" h="7126" w="37209">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4879550" y="3794700"/>
                <a:ext cx="930125" cy="177350"/>
              </a:xfrm>
              <a:custGeom>
                <a:rect b="b" l="l" r="r" t="t"/>
                <a:pathLst>
                  <a:path extrusionOk="0" h="7094" w="37205">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p:nvPr/>
            </p:nvSpPr>
            <p:spPr>
              <a:xfrm>
                <a:off x="3134200" y="3459025"/>
                <a:ext cx="720750" cy="146600"/>
              </a:xfrm>
              <a:custGeom>
                <a:rect b="b" l="l" r="r" t="t"/>
                <a:pathLst>
                  <a:path extrusionOk="0" h="5864" w="2883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p:nvPr/>
            </p:nvSpPr>
            <p:spPr>
              <a:xfrm>
                <a:off x="3482475" y="1923300"/>
                <a:ext cx="720600" cy="147175"/>
              </a:xfrm>
              <a:custGeom>
                <a:rect b="b" l="l" r="r" t="t"/>
                <a:pathLst>
                  <a:path extrusionOk="0" h="5887" w="28824">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3108025" y="452250"/>
                <a:ext cx="720750" cy="146600"/>
              </a:xfrm>
              <a:custGeom>
                <a:rect b="b" l="l" r="r" t="t"/>
                <a:pathLst>
                  <a:path extrusionOk="0" h="5864" w="2883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2450325" y="4806725"/>
                <a:ext cx="765425" cy="153450"/>
              </a:xfrm>
              <a:custGeom>
                <a:rect b="b" l="l" r="r" t="t"/>
                <a:pathLst>
                  <a:path extrusionOk="0" h="6138" w="30617">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582175" y="1019075"/>
                <a:ext cx="2518500" cy="3260300"/>
              </a:xfrm>
              <a:custGeom>
                <a:rect b="b" l="l" r="r" t="t"/>
                <a:pathLst>
                  <a:path extrusionOk="0" h="130412" w="10074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4466950" y="1019075"/>
                <a:ext cx="2516950" cy="3260300"/>
              </a:xfrm>
              <a:custGeom>
                <a:rect b="b" l="l" r="r" t="t"/>
                <a:pathLst>
                  <a:path extrusionOk="0" h="130412" w="100678">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3" name="Google Shape;273;p13"/>
          <p:cNvSpPr txBox="1"/>
          <p:nvPr/>
        </p:nvSpPr>
        <p:spPr>
          <a:xfrm>
            <a:off x="246027" y="8718975"/>
            <a:ext cx="276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a:ea typeface="Ubuntu"/>
                <a:cs typeface="Ubuntu"/>
                <a:sym typeface="Ubuntu"/>
              </a:rPr>
              <a:t>Elementary, grades 4 and 5</a:t>
            </a:r>
            <a:endParaRPr>
              <a:latin typeface="Ubuntu"/>
              <a:ea typeface="Ubuntu"/>
              <a:cs typeface="Ubuntu"/>
              <a:sym typeface="Ubuntu"/>
            </a:endParaRPr>
          </a:p>
        </p:txBody>
      </p:sp>
      <p:pic>
        <p:nvPicPr>
          <p:cNvPr id="274" name="Google Shape;274;p13"/>
          <p:cNvPicPr preferRelativeResize="0"/>
          <p:nvPr/>
        </p:nvPicPr>
        <p:blipFill>
          <a:blip r:embed="rId6">
            <a:alphaModFix/>
          </a:blip>
          <a:stretch>
            <a:fillRect/>
          </a:stretch>
        </p:blipFill>
        <p:spPr>
          <a:xfrm>
            <a:off x="5454894" y="639250"/>
            <a:ext cx="1240200" cy="12402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22"/>
          <p:cNvSpPr txBox="1"/>
          <p:nvPr/>
        </p:nvSpPr>
        <p:spPr>
          <a:xfrm>
            <a:off x="550975" y="1215425"/>
            <a:ext cx="4768200" cy="1644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Directions</a:t>
            </a:r>
            <a:r>
              <a:rPr lang="en" sz="1200">
                <a:latin typeface="Ubuntu"/>
                <a:ea typeface="Ubuntu"/>
                <a:cs typeface="Ubuntu"/>
                <a:sym typeface="Ubuntu"/>
              </a:rPr>
              <a:t>:</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In pairs, watch the interactive video </a:t>
            </a:r>
            <a:r>
              <a:rPr lang="en" sz="1200" u="sng">
                <a:solidFill>
                  <a:schemeClr val="hlink"/>
                </a:solidFill>
                <a:latin typeface="Ubuntu"/>
                <a:ea typeface="Ubuntu"/>
                <a:cs typeface="Ubuntu"/>
                <a:sym typeface="Ubuntu"/>
                <a:hlinkClick r:id="rId3"/>
              </a:rPr>
              <a:t>Recycling </a:t>
            </a:r>
            <a:r>
              <a:rPr lang="en" sz="1200">
                <a:latin typeface="Ubuntu"/>
                <a:ea typeface="Ubuntu"/>
                <a:cs typeface="Ubuntu"/>
                <a:sym typeface="Ubuntu"/>
              </a:rPr>
              <a:t> on Edpuzzle.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When the video stops, read the question and discuss with your </a:t>
            </a:r>
            <a:r>
              <a:rPr lang="en" sz="1200">
                <a:latin typeface="Ubuntu"/>
                <a:ea typeface="Ubuntu"/>
                <a:cs typeface="Ubuntu"/>
                <a:sym typeface="Ubuntu"/>
              </a:rPr>
              <a:t>partner before choosing the correct answer. You can pause or rewatch the video any time to think or discuss.</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Write down some of the information by answering the questions below. </a:t>
            </a:r>
            <a:endParaRPr sz="1200">
              <a:latin typeface="Ubuntu"/>
              <a:ea typeface="Ubuntu"/>
              <a:cs typeface="Ubuntu"/>
              <a:sym typeface="Ubuntu"/>
            </a:endParaRPr>
          </a:p>
        </p:txBody>
      </p:sp>
      <p:sp>
        <p:nvSpPr>
          <p:cNvPr id="460" name="Google Shape;460;p22"/>
          <p:cNvSpPr/>
          <p:nvPr/>
        </p:nvSpPr>
        <p:spPr>
          <a:xfrm>
            <a:off x="1212445" y="340375"/>
            <a:ext cx="3904500" cy="7389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Viga"/>
              <a:ea typeface="Viga"/>
              <a:cs typeface="Viga"/>
              <a:sym typeface="Viga"/>
            </a:endParaRPr>
          </a:p>
        </p:txBody>
      </p:sp>
      <p:sp>
        <p:nvSpPr>
          <p:cNvPr id="461" name="Google Shape;461;p22"/>
          <p:cNvSpPr txBox="1"/>
          <p:nvPr/>
        </p:nvSpPr>
        <p:spPr>
          <a:xfrm>
            <a:off x="1428080" y="340375"/>
            <a:ext cx="3473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Station 3</a:t>
            </a:r>
            <a:endParaRPr sz="1800">
              <a:solidFill>
                <a:schemeClr val="dk1"/>
              </a:solidFill>
              <a:latin typeface="Viga"/>
              <a:ea typeface="Viga"/>
              <a:cs typeface="Viga"/>
              <a:sym typeface="Viga"/>
            </a:endParaRPr>
          </a:p>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Discuss trash and recycling</a:t>
            </a:r>
            <a:endParaRPr sz="1800"/>
          </a:p>
        </p:txBody>
      </p:sp>
      <p:sp>
        <p:nvSpPr>
          <p:cNvPr id="462" name="Google Shape;462;p22"/>
          <p:cNvSpPr txBox="1"/>
          <p:nvPr/>
        </p:nvSpPr>
        <p:spPr>
          <a:xfrm>
            <a:off x="941449" y="6850938"/>
            <a:ext cx="5522700" cy="1006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I think the answer is (…).     	I agree. 	I disagree. I think it’s (...).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I’m not sure. 	Let’s watch again. 	</a:t>
            </a:r>
            <a:r>
              <a:rPr lang="en" sz="1200">
                <a:solidFill>
                  <a:schemeClr val="dk1"/>
                </a:solidFill>
                <a:latin typeface="Ubuntu"/>
                <a:ea typeface="Ubuntu"/>
                <a:cs typeface="Ubuntu"/>
                <a:sym typeface="Ubuntu"/>
              </a:rPr>
              <a:t>We’re right!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We’re wrong. Let’s rewatch.</a:t>
            </a:r>
            <a:endParaRPr sz="1200">
              <a:latin typeface="Ubuntu"/>
              <a:ea typeface="Ubuntu"/>
              <a:cs typeface="Ubuntu"/>
              <a:sym typeface="Ubuntu"/>
            </a:endParaRPr>
          </a:p>
        </p:txBody>
      </p:sp>
      <p:sp>
        <p:nvSpPr>
          <p:cNvPr id="463" name="Google Shape;463;p22"/>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pic>
        <p:nvPicPr>
          <p:cNvPr id="464" name="Google Shape;464;p22"/>
          <p:cNvPicPr preferRelativeResize="0"/>
          <p:nvPr/>
        </p:nvPicPr>
        <p:blipFill>
          <a:blip r:embed="rId4">
            <a:alphaModFix/>
          </a:blip>
          <a:stretch>
            <a:fillRect/>
          </a:stretch>
        </p:blipFill>
        <p:spPr>
          <a:xfrm>
            <a:off x="5367349" y="1908750"/>
            <a:ext cx="1671052" cy="974174"/>
          </a:xfrm>
          <a:prstGeom prst="rect">
            <a:avLst/>
          </a:prstGeom>
          <a:noFill/>
          <a:ln>
            <a:noFill/>
          </a:ln>
          <a:effectLst>
            <a:outerShdw blurRad="57150" rotWithShape="0" algn="bl" dir="5400000" dist="142875">
              <a:srgbClr val="000000">
                <a:alpha val="50000"/>
              </a:srgbClr>
            </a:outerShdw>
          </a:effectLst>
        </p:spPr>
      </p:pic>
      <p:sp>
        <p:nvSpPr>
          <p:cNvPr id="465" name="Google Shape;465;p22"/>
          <p:cNvSpPr txBox="1"/>
          <p:nvPr/>
        </p:nvSpPr>
        <p:spPr>
          <a:xfrm>
            <a:off x="1059649" y="8027350"/>
            <a:ext cx="5387700" cy="14316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Questions to ask yourself before you throw something out:</a:t>
            </a:r>
            <a:endParaRPr sz="1200">
              <a:solidFill>
                <a:schemeClr val="dk1"/>
              </a:solidFill>
              <a:latin typeface="Ubuntu"/>
              <a:ea typeface="Ubuntu"/>
              <a:cs typeface="Ubuntu"/>
              <a:sym typeface="Ubuntu"/>
            </a:endParaRPr>
          </a:p>
          <a:p>
            <a:pPr indent="-304800" lvl="0" marL="457200" rtl="0" algn="l">
              <a:lnSpc>
                <a:spcPct val="115000"/>
              </a:lnSpc>
              <a:spcBef>
                <a:spcPts val="0"/>
              </a:spcBef>
              <a:spcAft>
                <a:spcPts val="0"/>
              </a:spcAft>
              <a:buClr>
                <a:schemeClr val="dk1"/>
              </a:buClr>
              <a:buSzPts val="1200"/>
              <a:buFont typeface="Ubuntu"/>
              <a:buAutoNum type="arabicParenR"/>
            </a:pPr>
            <a:r>
              <a:rPr lang="en" sz="1200">
                <a:solidFill>
                  <a:schemeClr val="dk1"/>
                </a:solidFill>
                <a:latin typeface="Ubuntu"/>
                <a:ea typeface="Ubuntu"/>
                <a:cs typeface="Ubuntu"/>
                <a:sym typeface="Ubuntu"/>
              </a:rPr>
              <a:t>Can I recycle this?</a:t>
            </a:r>
            <a:endParaRPr sz="1200">
              <a:solidFill>
                <a:schemeClr val="dk1"/>
              </a:solidFill>
              <a:latin typeface="Ubuntu"/>
              <a:ea typeface="Ubuntu"/>
              <a:cs typeface="Ubuntu"/>
              <a:sym typeface="Ubuntu"/>
            </a:endParaRPr>
          </a:p>
          <a:p>
            <a:pPr indent="-304800" lvl="0" marL="457200" rtl="0" algn="l">
              <a:lnSpc>
                <a:spcPct val="115000"/>
              </a:lnSpc>
              <a:spcBef>
                <a:spcPts val="0"/>
              </a:spcBef>
              <a:spcAft>
                <a:spcPts val="0"/>
              </a:spcAft>
              <a:buClr>
                <a:schemeClr val="dk1"/>
              </a:buClr>
              <a:buSzPts val="1200"/>
              <a:buFont typeface="Ubuntu"/>
              <a:buAutoNum type="arabicParenR"/>
            </a:pPr>
            <a:r>
              <a:rPr lang="en" sz="1200">
                <a:solidFill>
                  <a:schemeClr val="dk1"/>
                </a:solidFill>
                <a:latin typeface="Ubuntu"/>
                <a:ea typeface="Ubuntu"/>
                <a:cs typeface="Ubuntu"/>
                <a:sym typeface="Ubuntu"/>
              </a:rPr>
              <a:t>Can I reuse it in any way?</a:t>
            </a:r>
            <a:endParaRPr sz="1200">
              <a:solidFill>
                <a:schemeClr val="dk1"/>
              </a:solidFill>
              <a:latin typeface="Ubuntu"/>
              <a:ea typeface="Ubuntu"/>
              <a:cs typeface="Ubuntu"/>
              <a:sym typeface="Ubuntu"/>
            </a:endParaRPr>
          </a:p>
          <a:p>
            <a:pPr indent="-304800" lvl="0" marL="457200" rtl="0" algn="l">
              <a:lnSpc>
                <a:spcPct val="115000"/>
              </a:lnSpc>
              <a:spcBef>
                <a:spcPts val="0"/>
              </a:spcBef>
              <a:spcAft>
                <a:spcPts val="0"/>
              </a:spcAft>
              <a:buClr>
                <a:schemeClr val="dk1"/>
              </a:buClr>
              <a:buSzPts val="1200"/>
              <a:buFont typeface="Ubuntu"/>
              <a:buAutoNum type="arabicParenR"/>
            </a:pPr>
            <a:r>
              <a:rPr lang="en" sz="1200">
                <a:solidFill>
                  <a:schemeClr val="dk1"/>
                </a:solidFill>
                <a:latin typeface="Ubuntu"/>
                <a:ea typeface="Ubuntu"/>
                <a:cs typeface="Ubuntu"/>
                <a:sym typeface="Ubuntu"/>
              </a:rPr>
              <a:t>How can I help reduce my consumption?</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The  items that cannot be reduced, reused or recycled go in the trash. </a:t>
            </a:r>
            <a:endParaRPr sz="1200"/>
          </a:p>
        </p:txBody>
      </p:sp>
      <p:pic>
        <p:nvPicPr>
          <p:cNvPr id="466" name="Google Shape;466;p22"/>
          <p:cNvPicPr preferRelativeResize="0"/>
          <p:nvPr/>
        </p:nvPicPr>
        <p:blipFill>
          <a:blip r:embed="rId5">
            <a:alphaModFix/>
          </a:blip>
          <a:stretch>
            <a:fillRect/>
          </a:stretch>
        </p:blipFill>
        <p:spPr>
          <a:xfrm>
            <a:off x="5847840" y="913937"/>
            <a:ext cx="740275" cy="828568"/>
          </a:xfrm>
          <a:prstGeom prst="rect">
            <a:avLst/>
          </a:prstGeom>
          <a:noFill/>
          <a:ln>
            <a:noFill/>
          </a:ln>
        </p:spPr>
      </p:pic>
      <p:sp>
        <p:nvSpPr>
          <p:cNvPr id="467" name="Google Shape;467;p22"/>
          <p:cNvSpPr txBox="1"/>
          <p:nvPr/>
        </p:nvSpPr>
        <p:spPr>
          <a:xfrm>
            <a:off x="518750" y="4453213"/>
            <a:ext cx="6368100" cy="2227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88900" lvl="0" marL="228600" rtl="0" algn="l">
              <a:lnSpc>
                <a:spcPct val="115000"/>
              </a:lnSpc>
              <a:spcBef>
                <a:spcPts val="0"/>
              </a:spcBef>
              <a:spcAft>
                <a:spcPts val="0"/>
              </a:spcAft>
              <a:buSzPts val="1400"/>
              <a:buFont typeface="Ubuntu"/>
              <a:buAutoNum type="alphaLcPeriod"/>
            </a:pPr>
            <a:r>
              <a:rPr lang="en">
                <a:latin typeface="Ubuntu"/>
                <a:ea typeface="Ubuntu"/>
                <a:cs typeface="Ubuntu"/>
                <a:sym typeface="Ubuntu"/>
              </a:rPr>
              <a:t> </a:t>
            </a:r>
            <a:r>
              <a:rPr lang="en" sz="1200">
                <a:latin typeface="Ubuntu"/>
                <a:ea typeface="Ubuntu"/>
                <a:cs typeface="Ubuntu"/>
                <a:sym typeface="Ubuntu"/>
              </a:rPr>
              <a:t>What is recycling?</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_________________________________________________________________</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8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76200" lvl="0" marL="228600" rtl="0" algn="l">
              <a:lnSpc>
                <a:spcPct val="115000"/>
              </a:lnSpc>
              <a:spcBef>
                <a:spcPts val="0"/>
              </a:spcBef>
              <a:spcAft>
                <a:spcPts val="0"/>
              </a:spcAft>
              <a:buSzPts val="1200"/>
              <a:buFont typeface="Ubuntu"/>
              <a:buAutoNum type="alphaLcPeriod"/>
            </a:pPr>
            <a:r>
              <a:rPr lang="en" sz="1200">
                <a:latin typeface="Ubuntu"/>
                <a:ea typeface="Ubuntu"/>
                <a:cs typeface="Ubuntu"/>
                <a:sym typeface="Ubuntu"/>
              </a:rPr>
              <a:t> Can you recycle all trash?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8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76200" lvl="0" marL="228600" rtl="0" algn="l">
              <a:lnSpc>
                <a:spcPct val="115000"/>
              </a:lnSpc>
              <a:spcBef>
                <a:spcPts val="0"/>
              </a:spcBef>
              <a:spcAft>
                <a:spcPts val="0"/>
              </a:spcAft>
              <a:buSzPts val="1200"/>
              <a:buFont typeface="Ubuntu"/>
              <a:buAutoNum type="alphaLcPeriod"/>
            </a:pPr>
            <a:r>
              <a:rPr lang="en" sz="1200">
                <a:latin typeface="Ubuntu"/>
                <a:ea typeface="Ubuntu"/>
                <a:cs typeface="Ubuntu"/>
                <a:sym typeface="Ubuntu"/>
              </a:rPr>
              <a:t> Give examples of objects that can be composted.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8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p:txBody>
      </p:sp>
      <p:sp>
        <p:nvSpPr>
          <p:cNvPr id="468" name="Google Shape;468;p22"/>
          <p:cNvSpPr txBox="1"/>
          <p:nvPr/>
        </p:nvSpPr>
        <p:spPr>
          <a:xfrm>
            <a:off x="5649020" y="346600"/>
            <a:ext cx="11841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4</a:t>
            </a:r>
            <a:endParaRPr b="1" sz="1600">
              <a:solidFill>
                <a:schemeClr val="lt1"/>
              </a:solidFill>
              <a:latin typeface="Viga"/>
              <a:ea typeface="Viga"/>
              <a:cs typeface="Viga"/>
              <a:sym typeface="Viga"/>
            </a:endParaRPr>
          </a:p>
        </p:txBody>
      </p:sp>
      <p:grpSp>
        <p:nvGrpSpPr>
          <p:cNvPr id="469" name="Google Shape;469;p22"/>
          <p:cNvGrpSpPr/>
          <p:nvPr/>
        </p:nvGrpSpPr>
        <p:grpSpPr>
          <a:xfrm>
            <a:off x="239063" y="254945"/>
            <a:ext cx="804631" cy="668899"/>
            <a:chOff x="-68850" y="-188475"/>
            <a:chExt cx="898728" cy="850908"/>
          </a:xfrm>
        </p:grpSpPr>
        <p:sp>
          <p:nvSpPr>
            <p:cNvPr id="470" name="Google Shape;470;p22"/>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 name="Google Shape;471;p22"/>
            <p:cNvGrpSpPr/>
            <p:nvPr/>
          </p:nvGrpSpPr>
          <p:grpSpPr>
            <a:xfrm>
              <a:off x="153671" y="90047"/>
              <a:ext cx="493797" cy="446228"/>
              <a:chOff x="2679436" y="3270400"/>
              <a:chExt cx="752625" cy="689795"/>
            </a:xfrm>
          </p:grpSpPr>
          <p:sp>
            <p:nvSpPr>
              <p:cNvPr id="472" name="Google Shape;472;p22"/>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2"/>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6" name="Google Shape;476;p22">
              <a:hlinkClick/>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grpSp>
      <p:sp>
        <p:nvSpPr>
          <p:cNvPr id="477" name="Google Shape;477;p22"/>
          <p:cNvSpPr txBox="1"/>
          <p:nvPr/>
        </p:nvSpPr>
        <p:spPr>
          <a:xfrm>
            <a:off x="518750" y="3151000"/>
            <a:ext cx="6368100" cy="121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Take notes. </a:t>
            </a:r>
            <a:r>
              <a:rPr lang="en" sz="1200">
                <a:solidFill>
                  <a:schemeClr val="dk1"/>
                </a:solidFill>
                <a:latin typeface="Ubuntu"/>
                <a:ea typeface="Ubuntu"/>
                <a:cs typeface="Ubuntu"/>
                <a:sym typeface="Ubuntu"/>
              </a:rPr>
              <a:t>Write down information you would like to remember.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____________________________________________________________________________________________________________________________________________________________________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____________________________________________________________________________________________________________________________________________________________________</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sp>
        <p:nvSpPr>
          <p:cNvPr id="482" name="Google Shape;482;p23"/>
          <p:cNvSpPr txBox="1"/>
          <p:nvPr/>
        </p:nvSpPr>
        <p:spPr>
          <a:xfrm>
            <a:off x="699656" y="1071975"/>
            <a:ext cx="4949100" cy="210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Ubuntu"/>
                <a:ea typeface="Ubuntu"/>
                <a:cs typeface="Ubuntu"/>
                <a:sym typeface="Ubuntu"/>
              </a:rPr>
              <a:t>Directions: </a:t>
            </a:r>
            <a:endParaRPr b="1">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Access the digital document.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With your partner, pick an object and say it out loud.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Discuss if it goes in the </a:t>
            </a:r>
            <a:r>
              <a:rPr b="1" lang="en" sz="1200">
                <a:latin typeface="Ubuntu"/>
                <a:ea typeface="Ubuntu"/>
                <a:cs typeface="Ubuntu"/>
                <a:sym typeface="Ubuntu"/>
              </a:rPr>
              <a:t>recycling bin </a:t>
            </a:r>
            <a:r>
              <a:rPr lang="en" sz="1200">
                <a:latin typeface="Ubuntu"/>
                <a:ea typeface="Ubuntu"/>
                <a:cs typeface="Ubuntu"/>
                <a:sym typeface="Ubuntu"/>
              </a:rPr>
              <a:t>or the </a:t>
            </a:r>
            <a:r>
              <a:rPr b="1" lang="en" sz="1200">
                <a:latin typeface="Ubuntu"/>
                <a:ea typeface="Ubuntu"/>
                <a:cs typeface="Ubuntu"/>
                <a:sym typeface="Ubuntu"/>
              </a:rPr>
              <a:t>trash bin</a:t>
            </a:r>
            <a:r>
              <a:rPr lang="en" sz="1200">
                <a:latin typeface="Ubuntu"/>
                <a:ea typeface="Ubuntu"/>
                <a:cs typeface="Ubuntu"/>
                <a:sym typeface="Ubuntu"/>
              </a:rPr>
              <a:t>.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Discuss if it helps or hurts </a:t>
            </a:r>
            <a:r>
              <a:rPr b="1" lang="en" sz="1200">
                <a:latin typeface="Ubuntu"/>
                <a:ea typeface="Ubuntu"/>
                <a:cs typeface="Ubuntu"/>
                <a:sym typeface="Ubuntu"/>
              </a:rPr>
              <a:t>water (W), animals (A) or trees (T)</a:t>
            </a:r>
            <a:r>
              <a:rPr lang="en" sz="1200">
                <a:latin typeface="Ubuntu"/>
                <a:ea typeface="Ubuntu"/>
                <a:cs typeface="Ubuntu"/>
                <a:sym typeface="Ubuntu"/>
              </a:rPr>
              <a:t>.</a:t>
            </a:r>
            <a:endParaRPr sz="1200">
              <a:latin typeface="Ubuntu"/>
              <a:ea typeface="Ubuntu"/>
              <a:cs typeface="Ubuntu"/>
              <a:sym typeface="Ubuntu"/>
            </a:endParaRPr>
          </a:p>
          <a:p>
            <a:pPr indent="-304800" lvl="0" marL="457200" rtl="0" algn="l">
              <a:lnSpc>
                <a:spcPct val="115000"/>
              </a:lnSpc>
              <a:spcBef>
                <a:spcPts val="0"/>
              </a:spcBef>
              <a:spcAft>
                <a:spcPts val="0"/>
              </a:spcAft>
              <a:buClr>
                <a:schemeClr val="dk1"/>
              </a:buClr>
              <a:buSzPts val="1200"/>
              <a:buFont typeface="Ubuntu"/>
              <a:buAutoNum type="arabicPeriod"/>
            </a:pPr>
            <a:r>
              <a:rPr lang="en" sz="1200">
                <a:solidFill>
                  <a:schemeClr val="dk1"/>
                </a:solidFill>
                <a:latin typeface="Ubuntu"/>
                <a:ea typeface="Ubuntu"/>
                <a:cs typeface="Ubuntu"/>
                <a:sym typeface="Ubuntu"/>
              </a:rPr>
              <a:t>When all the objects are placed on the board, write them on this page under the correct category.</a:t>
            </a:r>
            <a:endParaRPr sz="1200">
              <a:solidFill>
                <a:schemeClr val="dk1"/>
              </a:solidFill>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Think about objects in your home and discuss where they should go with your partner. Add them to this chart.</a:t>
            </a:r>
            <a:endParaRPr sz="1200">
              <a:latin typeface="Ubuntu"/>
              <a:ea typeface="Ubuntu"/>
              <a:cs typeface="Ubuntu"/>
              <a:sym typeface="Ubuntu"/>
            </a:endParaRPr>
          </a:p>
        </p:txBody>
      </p:sp>
      <p:sp>
        <p:nvSpPr>
          <p:cNvPr id="483" name="Google Shape;483;p23"/>
          <p:cNvSpPr/>
          <p:nvPr/>
        </p:nvSpPr>
        <p:spPr>
          <a:xfrm>
            <a:off x="1248942" y="254950"/>
            <a:ext cx="3539700" cy="7389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3"/>
          <p:cNvSpPr txBox="1"/>
          <p:nvPr/>
        </p:nvSpPr>
        <p:spPr>
          <a:xfrm>
            <a:off x="1212926" y="254950"/>
            <a:ext cx="3611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ga"/>
                <a:ea typeface="Viga"/>
                <a:cs typeface="Viga"/>
                <a:sym typeface="Viga"/>
              </a:rPr>
              <a:t>Station 4</a:t>
            </a:r>
            <a:endParaRPr sz="1800">
              <a:solidFill>
                <a:schemeClr val="dk1"/>
              </a:solidFill>
              <a:latin typeface="Viga"/>
              <a:ea typeface="Viga"/>
              <a:cs typeface="Viga"/>
              <a:sym typeface="Viga"/>
            </a:endParaRPr>
          </a:p>
          <a:p>
            <a:pPr indent="0" lvl="0" marL="0" rtl="0" algn="ctr">
              <a:spcBef>
                <a:spcPts val="0"/>
              </a:spcBef>
              <a:spcAft>
                <a:spcPts val="0"/>
              </a:spcAft>
              <a:buNone/>
            </a:pPr>
            <a:r>
              <a:rPr lang="en" sz="1800">
                <a:solidFill>
                  <a:schemeClr val="dk1"/>
                </a:solidFill>
                <a:latin typeface="Viga"/>
                <a:ea typeface="Viga"/>
                <a:cs typeface="Viga"/>
                <a:sym typeface="Viga"/>
              </a:rPr>
              <a:t>Organize waste</a:t>
            </a:r>
            <a:endParaRPr sz="1800"/>
          </a:p>
        </p:txBody>
      </p:sp>
      <p:sp>
        <p:nvSpPr>
          <p:cNvPr id="485" name="Google Shape;485;p23"/>
          <p:cNvSpPr txBox="1"/>
          <p:nvPr/>
        </p:nvSpPr>
        <p:spPr>
          <a:xfrm>
            <a:off x="1007400" y="8527700"/>
            <a:ext cx="5757600" cy="9312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0" lIns="0" spcFirstLastPara="1" rIns="0" wrap="square" tIns="0">
            <a:noAutofit/>
          </a:bodyPr>
          <a:lstStyle/>
          <a:p>
            <a:pPr indent="0" lvl="0" marL="91440" rtl="0" algn="ctr">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0" lvl="0" marL="91440" rtl="0" algn="l">
              <a:spcBef>
                <a:spcPts val="0"/>
              </a:spcBef>
              <a:spcAft>
                <a:spcPts val="0"/>
              </a:spcAft>
              <a:buNone/>
            </a:pPr>
            <a:r>
              <a:rPr lang="en" sz="1200">
                <a:latin typeface="Ubuntu"/>
                <a:ea typeface="Ubuntu"/>
                <a:cs typeface="Ubuntu"/>
                <a:sym typeface="Ubuntu"/>
              </a:rPr>
              <a:t>It’s my turn.       		It’s your turn.     	</a:t>
            </a:r>
            <a:r>
              <a:rPr lang="en" sz="1200">
                <a:solidFill>
                  <a:schemeClr val="dk1"/>
                </a:solidFill>
                <a:latin typeface="Ubuntu"/>
                <a:ea typeface="Ubuntu"/>
                <a:cs typeface="Ubuntu"/>
                <a:sym typeface="Ubuntu"/>
              </a:rPr>
              <a:t>Pick a card. </a:t>
            </a:r>
            <a:endParaRPr sz="1200">
              <a:solidFill>
                <a:schemeClr val="dk1"/>
              </a:solidFill>
              <a:latin typeface="Ubuntu"/>
              <a:ea typeface="Ubuntu"/>
              <a:cs typeface="Ubuntu"/>
              <a:sym typeface="Ubuntu"/>
            </a:endParaRPr>
          </a:p>
          <a:p>
            <a:pPr indent="0" lvl="0" marL="91440" rtl="0" algn="l">
              <a:spcBef>
                <a:spcPts val="0"/>
              </a:spcBef>
              <a:spcAft>
                <a:spcPts val="0"/>
              </a:spcAft>
              <a:buNone/>
            </a:pPr>
            <a:r>
              <a:rPr lang="en" sz="1200">
                <a:solidFill>
                  <a:schemeClr val="dk1"/>
                </a:solidFill>
                <a:latin typeface="Ubuntu"/>
                <a:ea typeface="Ubuntu"/>
                <a:cs typeface="Ubuntu"/>
                <a:sym typeface="Ubuntu"/>
              </a:rPr>
              <a:t>Where do you think a/an… should go?</a:t>
            </a:r>
            <a:r>
              <a:rPr lang="en" sz="1200">
                <a:latin typeface="Ubuntu"/>
                <a:ea typeface="Ubuntu"/>
                <a:cs typeface="Ubuntu"/>
                <a:sym typeface="Ubuntu"/>
              </a:rPr>
              <a:t>  </a:t>
            </a:r>
            <a:endParaRPr sz="1200">
              <a:latin typeface="Ubuntu"/>
              <a:ea typeface="Ubuntu"/>
              <a:cs typeface="Ubuntu"/>
              <a:sym typeface="Ubuntu"/>
            </a:endParaRPr>
          </a:p>
          <a:p>
            <a:pPr indent="0" lvl="0" marL="91440" rtl="0" algn="l">
              <a:spcBef>
                <a:spcPts val="0"/>
              </a:spcBef>
              <a:spcAft>
                <a:spcPts val="0"/>
              </a:spcAft>
              <a:buNone/>
            </a:pPr>
            <a:r>
              <a:rPr lang="en" sz="1200">
                <a:latin typeface="Ubuntu"/>
                <a:ea typeface="Ubuntu"/>
                <a:cs typeface="Ubuntu"/>
                <a:sym typeface="Ubuntu"/>
              </a:rPr>
              <a:t>I think it goes in trash bin / recycling bin.	</a:t>
            </a:r>
            <a:r>
              <a:rPr lang="en" sz="1200">
                <a:solidFill>
                  <a:schemeClr val="dk1"/>
                </a:solidFill>
                <a:latin typeface="Ubuntu"/>
                <a:ea typeface="Ubuntu"/>
                <a:cs typeface="Ubuntu"/>
                <a:sym typeface="Ubuntu"/>
              </a:rPr>
              <a:t>You should put it in…</a:t>
            </a:r>
            <a:endParaRPr sz="1200">
              <a:solidFill>
                <a:schemeClr val="dk1"/>
              </a:solidFill>
              <a:latin typeface="Ubuntu"/>
              <a:ea typeface="Ubuntu"/>
              <a:cs typeface="Ubuntu"/>
              <a:sym typeface="Ubuntu"/>
            </a:endParaRPr>
          </a:p>
          <a:p>
            <a:pPr indent="0" lvl="0" marL="91440" rtl="0" algn="l">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No, I think it should go in…			It is made of… </a:t>
            </a:r>
            <a:endParaRPr sz="1200">
              <a:solidFill>
                <a:schemeClr val="dk1"/>
              </a:solidFill>
              <a:latin typeface="Ubuntu"/>
              <a:ea typeface="Ubuntu"/>
              <a:cs typeface="Ubuntu"/>
              <a:sym typeface="Ubuntu"/>
            </a:endParaRPr>
          </a:p>
        </p:txBody>
      </p:sp>
      <p:graphicFrame>
        <p:nvGraphicFramePr>
          <p:cNvPr id="486" name="Google Shape;486;p23"/>
          <p:cNvGraphicFramePr/>
          <p:nvPr/>
        </p:nvGraphicFramePr>
        <p:xfrm>
          <a:off x="699643" y="3247400"/>
          <a:ext cx="3000000" cy="3000000"/>
        </p:xfrm>
        <a:graphic>
          <a:graphicData uri="http://schemas.openxmlformats.org/drawingml/2006/table">
            <a:tbl>
              <a:tblPr bandRow="1">
                <a:noFill/>
                <a:tableStyleId>{D1F0B78A-8A3E-42B2-BAFC-C69529FF7EFB}</a:tableStyleId>
              </a:tblPr>
              <a:tblGrid>
                <a:gridCol w="3185375"/>
                <a:gridCol w="3187725"/>
              </a:tblGrid>
              <a:tr h="295725">
                <a:tc>
                  <a:txBody>
                    <a:bodyPr/>
                    <a:lstStyle/>
                    <a:p>
                      <a:pPr indent="0" lvl="0" marL="0" rtl="0" algn="ctr">
                        <a:spcBef>
                          <a:spcPts val="0"/>
                        </a:spcBef>
                        <a:spcAft>
                          <a:spcPts val="0"/>
                        </a:spcAft>
                        <a:buNone/>
                      </a:pPr>
                      <a:r>
                        <a:t/>
                      </a:r>
                      <a:endParaRPr b="1" sz="1000">
                        <a:latin typeface="Ubuntu"/>
                        <a:ea typeface="Ubuntu"/>
                        <a:cs typeface="Ubuntu"/>
                        <a:sym typeface="Ubuntu"/>
                      </a:endParaRPr>
                    </a:p>
                    <a:p>
                      <a:pPr indent="0" lvl="0" marL="0" rtl="0" algn="ctr">
                        <a:spcBef>
                          <a:spcPts val="0"/>
                        </a:spcBef>
                        <a:spcAft>
                          <a:spcPts val="0"/>
                        </a:spcAft>
                        <a:buNone/>
                      </a:pPr>
                      <a:r>
                        <a:rPr b="1" lang="en" sz="1600">
                          <a:latin typeface="Ubuntu"/>
                          <a:ea typeface="Ubuntu"/>
                          <a:cs typeface="Ubuntu"/>
                          <a:sym typeface="Ubuntu"/>
                        </a:rPr>
                        <a:t>Recycling bin</a:t>
                      </a:r>
                      <a:endParaRPr b="1" sz="1600">
                        <a:latin typeface="Ubuntu"/>
                        <a:ea typeface="Ubuntu"/>
                        <a:cs typeface="Ubuntu"/>
                        <a:sym typeface="Ubuntu"/>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latin typeface="Ubuntu"/>
                        <a:ea typeface="Ubuntu"/>
                        <a:cs typeface="Ubuntu"/>
                        <a:sym typeface="Ubuntu"/>
                      </a:endParaRPr>
                    </a:p>
                    <a:p>
                      <a:pPr indent="0" lvl="0" marL="0" rtl="0" algn="ctr">
                        <a:spcBef>
                          <a:spcPts val="0"/>
                        </a:spcBef>
                        <a:spcAft>
                          <a:spcPts val="0"/>
                        </a:spcAft>
                        <a:buNone/>
                      </a:pPr>
                      <a:r>
                        <a:rPr b="1" lang="en" sz="1600">
                          <a:latin typeface="Ubuntu"/>
                          <a:ea typeface="Ubuntu"/>
                          <a:cs typeface="Ubuntu"/>
                          <a:sym typeface="Ubuntu"/>
                        </a:rPr>
                        <a:t>Trash can</a:t>
                      </a:r>
                      <a:endParaRPr b="1" sz="1600">
                        <a:latin typeface="Ubuntu"/>
                        <a:ea typeface="Ubuntu"/>
                        <a:cs typeface="Ubuntu"/>
                        <a:sym typeface="Ubuntu"/>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48325">
                <a:tc>
                  <a:txBody>
                    <a:bodyPr/>
                    <a:lstStyle/>
                    <a:p>
                      <a:pPr indent="0" lvl="0" marL="0" rtl="0" algn="l">
                        <a:lnSpc>
                          <a:spcPct val="250000"/>
                        </a:lnSpc>
                        <a:spcBef>
                          <a:spcPts val="0"/>
                        </a:spcBef>
                        <a:spcAft>
                          <a:spcPts val="0"/>
                        </a:spcAft>
                        <a:buNone/>
                      </a:pPr>
                      <a:r>
                        <a:rPr lang="en" sz="1200">
                          <a:latin typeface="Ubuntu"/>
                          <a:ea typeface="Ubuntu"/>
                          <a:cs typeface="Ubuntu"/>
                          <a:sym typeface="Ubuntu"/>
                        </a:rPr>
                        <a:t>Plastic bottle (water)</a:t>
                      </a:r>
                      <a:endParaRPr sz="1100">
                        <a:latin typeface="Ubuntu"/>
                        <a:ea typeface="Ubuntu"/>
                        <a:cs typeface="Ubuntu"/>
                        <a:sym typeface="Ubuntu"/>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Ubuntu"/>
                        <a:ea typeface="Ubuntu"/>
                        <a:cs typeface="Ubuntu"/>
                        <a:sym typeface="Ubuntu"/>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4940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4940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4940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4940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4940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0505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0505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05050">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250000"/>
                        </a:lnSpc>
                        <a:spcBef>
                          <a:spcPts val="0"/>
                        </a:spcBef>
                        <a:spcAft>
                          <a:spcPts val="0"/>
                        </a:spcAft>
                        <a:buNone/>
                      </a:pPr>
                      <a:r>
                        <a:t/>
                      </a:r>
                      <a:endParaRPr b="1" sz="1200">
                        <a:latin typeface="Ink Free"/>
                        <a:ea typeface="Ink Free"/>
                        <a:cs typeface="Ink Free"/>
                        <a:sym typeface="Ink Free"/>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descr="Trash, Can, Trash Can, Rubbish, Bin" id="487" name="Google Shape;487;p23"/>
          <p:cNvPicPr preferRelativeResize="0"/>
          <p:nvPr/>
        </p:nvPicPr>
        <p:blipFill>
          <a:blip r:embed="rId3">
            <a:alphaModFix/>
          </a:blip>
          <a:stretch>
            <a:fillRect/>
          </a:stretch>
        </p:blipFill>
        <p:spPr>
          <a:xfrm>
            <a:off x="6242453" y="3090975"/>
            <a:ext cx="438900" cy="465785"/>
          </a:xfrm>
          <a:prstGeom prst="rect">
            <a:avLst/>
          </a:prstGeom>
          <a:noFill/>
          <a:ln>
            <a:noFill/>
          </a:ln>
        </p:spPr>
      </p:pic>
      <p:pic>
        <p:nvPicPr>
          <p:cNvPr descr="Bin, Recycle, Recycling, Box, Blue" id="488" name="Google Shape;488;p23"/>
          <p:cNvPicPr preferRelativeResize="0"/>
          <p:nvPr/>
        </p:nvPicPr>
        <p:blipFill>
          <a:blip r:embed="rId4">
            <a:alphaModFix/>
          </a:blip>
          <a:stretch>
            <a:fillRect/>
          </a:stretch>
        </p:blipFill>
        <p:spPr>
          <a:xfrm>
            <a:off x="3036062" y="3077350"/>
            <a:ext cx="669887" cy="465775"/>
          </a:xfrm>
          <a:prstGeom prst="rect">
            <a:avLst/>
          </a:prstGeom>
          <a:noFill/>
          <a:ln>
            <a:noFill/>
          </a:ln>
        </p:spPr>
      </p:pic>
      <p:sp>
        <p:nvSpPr>
          <p:cNvPr id="489" name="Google Shape;489;p23"/>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pic>
        <p:nvPicPr>
          <p:cNvPr id="490" name="Google Shape;490;p23"/>
          <p:cNvPicPr preferRelativeResize="0"/>
          <p:nvPr/>
        </p:nvPicPr>
        <p:blipFill>
          <a:blip r:embed="rId5">
            <a:alphaModFix/>
          </a:blip>
          <a:stretch>
            <a:fillRect/>
          </a:stretch>
        </p:blipFill>
        <p:spPr>
          <a:xfrm>
            <a:off x="5851085" y="1675250"/>
            <a:ext cx="1221676" cy="1257024"/>
          </a:xfrm>
          <a:prstGeom prst="rect">
            <a:avLst/>
          </a:prstGeom>
          <a:noFill/>
          <a:ln>
            <a:noFill/>
          </a:ln>
        </p:spPr>
      </p:pic>
      <p:pic>
        <p:nvPicPr>
          <p:cNvPr id="491" name="Google Shape;491;p23"/>
          <p:cNvPicPr preferRelativeResize="0"/>
          <p:nvPr/>
        </p:nvPicPr>
        <p:blipFill>
          <a:blip r:embed="rId6">
            <a:alphaModFix/>
          </a:blip>
          <a:stretch>
            <a:fillRect/>
          </a:stretch>
        </p:blipFill>
        <p:spPr>
          <a:xfrm>
            <a:off x="5718773" y="1109700"/>
            <a:ext cx="565550" cy="565550"/>
          </a:xfrm>
          <a:prstGeom prst="rect">
            <a:avLst/>
          </a:prstGeom>
          <a:noFill/>
          <a:ln>
            <a:noFill/>
          </a:ln>
        </p:spPr>
      </p:pic>
      <p:pic>
        <p:nvPicPr>
          <p:cNvPr id="492" name="Google Shape;492;p23"/>
          <p:cNvPicPr preferRelativeResize="0"/>
          <p:nvPr/>
        </p:nvPicPr>
        <p:blipFill>
          <a:blip r:embed="rId7">
            <a:alphaModFix/>
          </a:blip>
          <a:stretch>
            <a:fillRect/>
          </a:stretch>
        </p:blipFill>
        <p:spPr>
          <a:xfrm>
            <a:off x="6501997" y="1189038"/>
            <a:ext cx="438900" cy="406868"/>
          </a:xfrm>
          <a:prstGeom prst="rect">
            <a:avLst/>
          </a:prstGeom>
          <a:noFill/>
          <a:ln>
            <a:noFill/>
          </a:ln>
        </p:spPr>
      </p:pic>
      <p:sp>
        <p:nvSpPr>
          <p:cNvPr id="493" name="Google Shape;493;p23"/>
          <p:cNvSpPr txBox="1"/>
          <p:nvPr/>
        </p:nvSpPr>
        <p:spPr>
          <a:xfrm>
            <a:off x="5649020" y="346600"/>
            <a:ext cx="11841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4</a:t>
            </a:r>
            <a:endParaRPr b="1" sz="1600">
              <a:solidFill>
                <a:schemeClr val="lt1"/>
              </a:solidFill>
              <a:latin typeface="Viga"/>
              <a:ea typeface="Viga"/>
              <a:cs typeface="Viga"/>
              <a:sym typeface="Viga"/>
            </a:endParaRPr>
          </a:p>
        </p:txBody>
      </p:sp>
      <p:grpSp>
        <p:nvGrpSpPr>
          <p:cNvPr id="494" name="Google Shape;494;p23"/>
          <p:cNvGrpSpPr/>
          <p:nvPr/>
        </p:nvGrpSpPr>
        <p:grpSpPr>
          <a:xfrm>
            <a:off x="239063" y="254945"/>
            <a:ext cx="804631" cy="668899"/>
            <a:chOff x="-68850" y="-188475"/>
            <a:chExt cx="898728" cy="850908"/>
          </a:xfrm>
        </p:grpSpPr>
        <p:sp>
          <p:nvSpPr>
            <p:cNvPr id="495" name="Google Shape;495;p23"/>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23"/>
            <p:cNvGrpSpPr/>
            <p:nvPr/>
          </p:nvGrpSpPr>
          <p:grpSpPr>
            <a:xfrm>
              <a:off x="153671" y="90047"/>
              <a:ext cx="493797" cy="446228"/>
              <a:chOff x="2679436" y="3270400"/>
              <a:chExt cx="752625" cy="689795"/>
            </a:xfrm>
          </p:grpSpPr>
          <p:sp>
            <p:nvSpPr>
              <p:cNvPr id="497" name="Google Shape;497;p23"/>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3"/>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3"/>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3"/>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23">
              <a:hlinkClick/>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grpSp>
      <p:sp>
        <p:nvSpPr>
          <p:cNvPr id="502" name="Google Shape;502;p23"/>
          <p:cNvSpPr txBox="1"/>
          <p:nvPr/>
        </p:nvSpPr>
        <p:spPr>
          <a:xfrm>
            <a:off x="889345" y="6937050"/>
            <a:ext cx="5993700" cy="1477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Ubuntu"/>
                <a:ea typeface="Ubuntu"/>
                <a:cs typeface="Ubuntu"/>
                <a:sym typeface="Ubuntu"/>
              </a:rPr>
              <a:t>Discuss this question with your partner:</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How does it help the planet when you put objects in the right place? </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Write down some reasons.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__________________________________________________________________________</a:t>
            </a:r>
            <a:r>
              <a:rPr lang="en" sz="1200">
                <a:solidFill>
                  <a:schemeClr val="dk1"/>
                </a:solidFill>
                <a:latin typeface="Ubuntu"/>
                <a:ea typeface="Ubuntu"/>
                <a:cs typeface="Ubuntu"/>
                <a:sym typeface="Ubuntu"/>
              </a:rPr>
              <a:t>________________________________________________________________________________</a:t>
            </a:r>
            <a:endParaRPr sz="120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a:t>
            </a:r>
            <a:endParaRPr sz="1200">
              <a:latin typeface="Ubuntu"/>
              <a:ea typeface="Ubuntu"/>
              <a:cs typeface="Ubuntu"/>
              <a:sym typeface="Ubuntu"/>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24"/>
          <p:cNvSpPr txBox="1"/>
          <p:nvPr/>
        </p:nvSpPr>
        <p:spPr>
          <a:xfrm>
            <a:off x="566738" y="9587625"/>
            <a:ext cx="3777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Source: </a:t>
            </a:r>
            <a:r>
              <a:rPr lang="en" sz="1000" u="sng">
                <a:solidFill>
                  <a:schemeClr val="accent5"/>
                </a:solidFill>
                <a:latin typeface="Roboto"/>
                <a:ea typeface="Roboto"/>
                <a:cs typeface="Roboto"/>
                <a:sym typeface="Roboto"/>
                <a:hlinkClick r:id="rId3">
                  <a:extLst>
                    <a:ext uri="{A12FA001-AC4F-418D-AE19-62706E023703}">
                      <ahyp:hlinkClr val="tx"/>
                    </a:ext>
                  </a:extLst>
                </a:hlinkClick>
              </a:rPr>
              <a:t>Pixabay.com</a:t>
            </a:r>
            <a:r>
              <a:rPr lang="en" sz="1000">
                <a:solidFill>
                  <a:schemeClr val="accent5"/>
                </a:solidFill>
                <a:latin typeface="Roboto"/>
                <a:ea typeface="Roboto"/>
                <a:cs typeface="Roboto"/>
                <a:sym typeface="Roboto"/>
              </a:rPr>
              <a:t> and </a:t>
            </a:r>
            <a:r>
              <a:rPr lang="en" sz="1000" u="sng">
                <a:solidFill>
                  <a:schemeClr val="accent5"/>
                </a:solidFill>
                <a:latin typeface="Roboto"/>
                <a:ea typeface="Roboto"/>
                <a:cs typeface="Roboto"/>
                <a:sym typeface="Roboto"/>
                <a:hlinkClick r:id="rId4">
                  <a:extLst>
                    <a:ext uri="{A12FA001-AC4F-418D-AE19-62706E023703}">
                      <ahyp:hlinkClr val="tx"/>
                    </a:ext>
                  </a:extLst>
                </a:hlinkClick>
              </a:rPr>
              <a:t>needpix.com</a:t>
            </a:r>
            <a:endParaRPr sz="1000">
              <a:solidFill>
                <a:schemeClr val="accent5"/>
              </a:solidFill>
              <a:latin typeface="Roboto"/>
              <a:ea typeface="Roboto"/>
              <a:cs typeface="Roboto"/>
              <a:sym typeface="Roboto"/>
            </a:endParaRPr>
          </a:p>
        </p:txBody>
      </p:sp>
      <p:sp>
        <p:nvSpPr>
          <p:cNvPr id="508" name="Google Shape;508;p24"/>
          <p:cNvSpPr txBox="1"/>
          <p:nvPr/>
        </p:nvSpPr>
        <p:spPr>
          <a:xfrm>
            <a:off x="727478" y="1255125"/>
            <a:ext cx="61866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Use images, words and shapes to represent the information you discuss about the 3Rs and how people can help the planet. Try to include NEW ideas that you learned about while doing the activities. </a:t>
            </a:r>
            <a:endParaRPr sz="1200">
              <a:latin typeface="Ubuntu"/>
              <a:ea typeface="Ubuntu"/>
              <a:cs typeface="Ubuntu"/>
              <a:sym typeface="Ubuntu"/>
            </a:endParaRPr>
          </a:p>
        </p:txBody>
      </p:sp>
      <p:sp>
        <p:nvSpPr>
          <p:cNvPr id="509" name="Google Shape;509;p24"/>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grpSp>
        <p:nvGrpSpPr>
          <p:cNvPr id="510" name="Google Shape;510;p24"/>
          <p:cNvGrpSpPr/>
          <p:nvPr/>
        </p:nvGrpSpPr>
        <p:grpSpPr>
          <a:xfrm>
            <a:off x="77138" y="102545"/>
            <a:ext cx="804631" cy="668899"/>
            <a:chOff x="-68850" y="-188475"/>
            <a:chExt cx="898728" cy="850908"/>
          </a:xfrm>
        </p:grpSpPr>
        <p:sp>
          <p:nvSpPr>
            <p:cNvPr id="511" name="Google Shape;511;p24"/>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2" name="Google Shape;512;p24"/>
            <p:cNvGrpSpPr/>
            <p:nvPr/>
          </p:nvGrpSpPr>
          <p:grpSpPr>
            <a:xfrm>
              <a:off x="153671" y="90047"/>
              <a:ext cx="493797" cy="446228"/>
              <a:chOff x="2679436" y="3270400"/>
              <a:chExt cx="752625" cy="689795"/>
            </a:xfrm>
          </p:grpSpPr>
          <p:sp>
            <p:nvSpPr>
              <p:cNvPr id="513" name="Google Shape;513;p24"/>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4"/>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4"/>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7" name="Google Shape;517;p24">
              <a:hlinkClick/>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grpSp>
      <p:sp>
        <p:nvSpPr>
          <p:cNvPr id="518" name="Google Shape;518;p24"/>
          <p:cNvSpPr/>
          <p:nvPr/>
        </p:nvSpPr>
        <p:spPr>
          <a:xfrm>
            <a:off x="1190625" y="236100"/>
            <a:ext cx="4346400" cy="7389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txBox="1"/>
          <p:nvPr/>
        </p:nvSpPr>
        <p:spPr>
          <a:xfrm>
            <a:off x="977000" y="374700"/>
            <a:ext cx="4819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ga"/>
                <a:ea typeface="Viga"/>
                <a:cs typeface="Viga"/>
                <a:sym typeface="Viga"/>
              </a:rPr>
              <a:t>Illustrate</a:t>
            </a:r>
            <a:r>
              <a:rPr lang="en" sz="1800">
                <a:solidFill>
                  <a:schemeClr val="dk1"/>
                </a:solidFill>
                <a:latin typeface="Viga"/>
                <a:ea typeface="Viga"/>
                <a:cs typeface="Viga"/>
                <a:sym typeface="Viga"/>
              </a:rPr>
              <a:t> habits and waste management </a:t>
            </a:r>
            <a:endParaRPr sz="1800">
              <a:solidFill>
                <a:schemeClr val="dk1"/>
              </a:solidFill>
              <a:latin typeface="Viga"/>
              <a:ea typeface="Viga"/>
              <a:cs typeface="Viga"/>
              <a:sym typeface="Viga"/>
            </a:endParaRPr>
          </a:p>
        </p:txBody>
      </p:sp>
      <p:sp>
        <p:nvSpPr>
          <p:cNvPr id="520" name="Google Shape;520;p24"/>
          <p:cNvSpPr txBox="1"/>
          <p:nvPr/>
        </p:nvSpPr>
        <p:spPr>
          <a:xfrm>
            <a:off x="688450" y="2329375"/>
            <a:ext cx="6513300" cy="4574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21" name="Google Shape;521;p24"/>
          <p:cNvPicPr preferRelativeResize="0"/>
          <p:nvPr/>
        </p:nvPicPr>
        <p:blipFill>
          <a:blip r:embed="rId5">
            <a:alphaModFix/>
          </a:blip>
          <a:stretch>
            <a:fillRect/>
          </a:stretch>
        </p:blipFill>
        <p:spPr>
          <a:xfrm>
            <a:off x="5917950" y="4274775"/>
            <a:ext cx="1184100" cy="1184100"/>
          </a:xfrm>
          <a:prstGeom prst="rect">
            <a:avLst/>
          </a:prstGeom>
          <a:noFill/>
          <a:ln>
            <a:noFill/>
          </a:ln>
        </p:spPr>
      </p:pic>
      <p:sp>
        <p:nvSpPr>
          <p:cNvPr id="522" name="Google Shape;522;p24"/>
          <p:cNvSpPr txBox="1"/>
          <p:nvPr/>
        </p:nvSpPr>
        <p:spPr>
          <a:xfrm>
            <a:off x="688450" y="7031025"/>
            <a:ext cx="6592200" cy="2031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200">
                <a:latin typeface="Ubuntu"/>
                <a:ea typeface="Ubuntu"/>
                <a:cs typeface="Ubuntu"/>
                <a:sym typeface="Ubuntu"/>
              </a:rPr>
              <a:t>What I think</a:t>
            </a:r>
            <a:endParaRPr b="1"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I help the planet when I ________________ . At school, I can _____________________ . It helps _______________ because _____________________. I don’t like it when people _______________________ . In the future, I will ____________________ because ______________________.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You can _________________________ to help ___________________ .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What will you do?</a:t>
            </a:r>
            <a:endParaRPr sz="1200">
              <a:latin typeface="Ubuntu"/>
              <a:ea typeface="Ubuntu"/>
              <a:cs typeface="Ubuntu"/>
              <a:sym typeface="Ubuntu"/>
            </a:endParaRPr>
          </a:p>
        </p:txBody>
      </p:sp>
      <p:sp>
        <p:nvSpPr>
          <p:cNvPr id="523" name="Google Shape;523;p24"/>
          <p:cNvSpPr txBox="1"/>
          <p:nvPr/>
        </p:nvSpPr>
        <p:spPr>
          <a:xfrm>
            <a:off x="5649028" y="346600"/>
            <a:ext cx="19425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4: optional</a:t>
            </a:r>
            <a:endParaRPr b="1" sz="1600">
              <a:solidFill>
                <a:schemeClr val="lt1"/>
              </a:solidFill>
              <a:latin typeface="Viga"/>
              <a:ea typeface="Viga"/>
              <a:cs typeface="Viga"/>
              <a:sym typeface="Vig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5"/>
          <p:cNvSpPr txBox="1"/>
          <p:nvPr>
            <p:ph type="ctrTitle"/>
          </p:nvPr>
        </p:nvSpPr>
        <p:spPr>
          <a:xfrm>
            <a:off x="341250" y="959425"/>
            <a:ext cx="6993000" cy="455700"/>
          </a:xfrm>
          <a:prstGeom prst="rect">
            <a:avLst/>
          </a:prstGeom>
        </p:spPr>
        <p:txBody>
          <a:bodyPr anchorCtr="0" anchor="b" bIns="110375" lIns="110375" spcFirstLastPara="1" rIns="110375" wrap="square" tIns="110375">
            <a:normAutofit fontScale="90000"/>
          </a:bodyPr>
          <a:lstStyle/>
          <a:p>
            <a:pPr indent="0" lvl="0" marL="0" rtl="0" algn="l">
              <a:spcBef>
                <a:spcPts val="0"/>
              </a:spcBef>
              <a:spcAft>
                <a:spcPts val="0"/>
              </a:spcAft>
              <a:buNone/>
            </a:pPr>
            <a:r>
              <a:rPr b="1" lang="en" sz="2000">
                <a:latin typeface="Ubuntu"/>
                <a:ea typeface="Ubuntu"/>
                <a:cs typeface="Ubuntu"/>
                <a:sym typeface="Ubuntu"/>
              </a:rPr>
              <a:t>In the stations, h</a:t>
            </a:r>
            <a:r>
              <a:rPr b="1" lang="en" sz="2000">
                <a:latin typeface="Ubuntu"/>
                <a:ea typeface="Ubuntu"/>
                <a:cs typeface="Ubuntu"/>
                <a:sym typeface="Ubuntu"/>
              </a:rPr>
              <a:t>ere’s how I think I did...</a:t>
            </a:r>
            <a:endParaRPr b="1" sz="2000">
              <a:latin typeface="Ubuntu"/>
              <a:ea typeface="Ubuntu"/>
              <a:cs typeface="Ubuntu"/>
              <a:sym typeface="Ubuntu"/>
            </a:endParaRPr>
          </a:p>
        </p:txBody>
      </p:sp>
      <p:graphicFrame>
        <p:nvGraphicFramePr>
          <p:cNvPr id="529" name="Google Shape;529;p25"/>
          <p:cNvGraphicFramePr/>
          <p:nvPr/>
        </p:nvGraphicFramePr>
        <p:xfrm>
          <a:off x="428905" y="1460025"/>
          <a:ext cx="3000000" cy="3000000"/>
        </p:xfrm>
        <a:graphic>
          <a:graphicData uri="http://schemas.openxmlformats.org/drawingml/2006/table">
            <a:tbl>
              <a:tblPr>
                <a:noFill/>
                <a:tableStyleId>{A62F6275-33E2-4116-821C-BDA708B4AAF2}</a:tableStyleId>
              </a:tblPr>
              <a:tblGrid>
                <a:gridCol w="3601000"/>
                <a:gridCol w="3151550"/>
              </a:tblGrid>
              <a:tr h="731500">
                <a:tc>
                  <a:txBody>
                    <a:bodyPr/>
                    <a:lstStyle/>
                    <a:p>
                      <a:pPr indent="0" lvl="0" marL="0" rtl="0" algn="l">
                        <a:spcBef>
                          <a:spcPts val="0"/>
                        </a:spcBef>
                        <a:spcAft>
                          <a:spcPts val="0"/>
                        </a:spcAft>
                        <a:buNone/>
                      </a:pPr>
                      <a:r>
                        <a:rPr lang="en">
                          <a:latin typeface="Ubuntu"/>
                          <a:ea typeface="Ubuntu"/>
                          <a:cs typeface="Ubuntu"/>
                          <a:sym typeface="Ubuntu"/>
                        </a:rPr>
                        <a:t>I followed my teacher’s instructions.</a:t>
                      </a:r>
                      <a:endParaRPr>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609575">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I participated.</a:t>
                      </a:r>
                      <a:endParaRPr>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609575">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I spoke English.</a:t>
                      </a:r>
                      <a:endParaRPr>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731500">
                <a:tc>
                  <a:txBody>
                    <a:bodyPr/>
                    <a:lstStyle/>
                    <a:p>
                      <a:pPr indent="0" lvl="0" marL="0" rtl="0" algn="l">
                        <a:spcBef>
                          <a:spcPts val="0"/>
                        </a:spcBef>
                        <a:spcAft>
                          <a:spcPts val="0"/>
                        </a:spcAft>
                        <a:buNone/>
                      </a:pPr>
                      <a:r>
                        <a:rPr lang="en">
                          <a:solidFill>
                            <a:schemeClr val="dk1"/>
                          </a:solidFill>
                          <a:latin typeface="Ubuntu"/>
                          <a:ea typeface="Ubuntu"/>
                          <a:cs typeface="Ubuntu"/>
                          <a:sym typeface="Ubuntu"/>
                        </a:rPr>
                        <a:t>I worked well with my partners. </a:t>
                      </a:r>
                      <a:endParaRPr>
                        <a:solidFill>
                          <a:schemeClr val="dk1"/>
                        </a:solidFill>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731500">
                <a:tc>
                  <a:txBody>
                    <a:bodyPr/>
                    <a:lstStyle/>
                    <a:p>
                      <a:pPr indent="0" lvl="0" marL="0" rtl="0" algn="l">
                        <a:spcBef>
                          <a:spcPts val="0"/>
                        </a:spcBef>
                        <a:spcAft>
                          <a:spcPts val="0"/>
                        </a:spcAft>
                        <a:buNone/>
                      </a:pPr>
                      <a:r>
                        <a:rPr lang="en">
                          <a:solidFill>
                            <a:schemeClr val="dk1"/>
                          </a:solidFill>
                          <a:latin typeface="Ubuntu"/>
                          <a:ea typeface="Ubuntu"/>
                          <a:cs typeface="Ubuntu"/>
                          <a:sym typeface="Ubuntu"/>
                        </a:rPr>
                        <a:t>I filled out my student booklet and checked for mistakes.</a:t>
                      </a:r>
                      <a:endParaRPr>
                        <a:solidFill>
                          <a:schemeClr val="dk1"/>
                        </a:solidFill>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grpSp>
        <p:nvGrpSpPr>
          <p:cNvPr id="530" name="Google Shape;530;p25"/>
          <p:cNvGrpSpPr/>
          <p:nvPr/>
        </p:nvGrpSpPr>
        <p:grpSpPr>
          <a:xfrm>
            <a:off x="4099842" y="2230625"/>
            <a:ext cx="2825100" cy="561050"/>
            <a:chOff x="1139200" y="2109875"/>
            <a:chExt cx="2825100" cy="561050"/>
          </a:xfrm>
        </p:grpSpPr>
        <p:pic>
          <p:nvPicPr>
            <p:cNvPr id="531" name="Google Shape;531;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32" name="Google Shape;532;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33" name="Google Shape;533;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34" name="Google Shape;534;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35" name="Google Shape;535;p25"/>
            <p:cNvPicPr preferRelativeResize="0"/>
            <p:nvPr/>
          </p:nvPicPr>
          <p:blipFill>
            <a:blip r:embed="rId3">
              <a:alphaModFix/>
            </a:blip>
            <a:stretch>
              <a:fillRect/>
            </a:stretch>
          </p:blipFill>
          <p:spPr>
            <a:xfrm>
              <a:off x="3403250" y="2109875"/>
              <a:ext cx="561050" cy="561050"/>
            </a:xfrm>
            <a:prstGeom prst="rect">
              <a:avLst/>
            </a:prstGeom>
            <a:noFill/>
            <a:ln>
              <a:noFill/>
            </a:ln>
          </p:spPr>
        </p:pic>
      </p:grpSp>
      <p:grpSp>
        <p:nvGrpSpPr>
          <p:cNvPr id="536" name="Google Shape;536;p25"/>
          <p:cNvGrpSpPr/>
          <p:nvPr/>
        </p:nvGrpSpPr>
        <p:grpSpPr>
          <a:xfrm>
            <a:off x="4099842" y="1564800"/>
            <a:ext cx="2825100" cy="561050"/>
            <a:chOff x="1139200" y="2109875"/>
            <a:chExt cx="2825100" cy="561050"/>
          </a:xfrm>
        </p:grpSpPr>
        <p:pic>
          <p:nvPicPr>
            <p:cNvPr id="537" name="Google Shape;537;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38" name="Google Shape;538;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39" name="Google Shape;539;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40" name="Google Shape;540;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41" name="Google Shape;541;p25"/>
            <p:cNvPicPr preferRelativeResize="0"/>
            <p:nvPr/>
          </p:nvPicPr>
          <p:blipFill>
            <a:blip r:embed="rId3">
              <a:alphaModFix/>
            </a:blip>
            <a:stretch>
              <a:fillRect/>
            </a:stretch>
          </p:blipFill>
          <p:spPr>
            <a:xfrm>
              <a:off x="3403250" y="2109875"/>
              <a:ext cx="561050" cy="561050"/>
            </a:xfrm>
            <a:prstGeom prst="rect">
              <a:avLst/>
            </a:prstGeom>
            <a:noFill/>
            <a:ln>
              <a:noFill/>
            </a:ln>
          </p:spPr>
        </p:pic>
      </p:grpSp>
      <p:grpSp>
        <p:nvGrpSpPr>
          <p:cNvPr id="542" name="Google Shape;542;p25"/>
          <p:cNvGrpSpPr/>
          <p:nvPr/>
        </p:nvGrpSpPr>
        <p:grpSpPr>
          <a:xfrm>
            <a:off x="4099869" y="2848938"/>
            <a:ext cx="2825100" cy="561050"/>
            <a:chOff x="1139200" y="2109875"/>
            <a:chExt cx="2825100" cy="561050"/>
          </a:xfrm>
        </p:grpSpPr>
        <p:pic>
          <p:nvPicPr>
            <p:cNvPr id="543" name="Google Shape;543;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44" name="Google Shape;544;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45" name="Google Shape;545;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46" name="Google Shape;546;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47" name="Google Shape;547;p25"/>
            <p:cNvPicPr preferRelativeResize="0"/>
            <p:nvPr/>
          </p:nvPicPr>
          <p:blipFill>
            <a:blip r:embed="rId3">
              <a:alphaModFix/>
            </a:blip>
            <a:stretch>
              <a:fillRect/>
            </a:stretch>
          </p:blipFill>
          <p:spPr>
            <a:xfrm>
              <a:off x="3403250" y="2109875"/>
              <a:ext cx="561050" cy="561050"/>
            </a:xfrm>
            <a:prstGeom prst="rect">
              <a:avLst/>
            </a:prstGeom>
            <a:noFill/>
            <a:ln>
              <a:noFill/>
            </a:ln>
          </p:spPr>
        </p:pic>
      </p:grpSp>
      <p:grpSp>
        <p:nvGrpSpPr>
          <p:cNvPr id="548" name="Google Shape;548;p25"/>
          <p:cNvGrpSpPr/>
          <p:nvPr/>
        </p:nvGrpSpPr>
        <p:grpSpPr>
          <a:xfrm>
            <a:off x="4099842" y="3489175"/>
            <a:ext cx="2825100" cy="561050"/>
            <a:chOff x="1139200" y="2109875"/>
            <a:chExt cx="2825100" cy="561050"/>
          </a:xfrm>
        </p:grpSpPr>
        <p:pic>
          <p:nvPicPr>
            <p:cNvPr id="549" name="Google Shape;549;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50" name="Google Shape;550;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51" name="Google Shape;551;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52" name="Google Shape;552;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53" name="Google Shape;553;p25"/>
            <p:cNvPicPr preferRelativeResize="0"/>
            <p:nvPr/>
          </p:nvPicPr>
          <p:blipFill>
            <a:blip r:embed="rId3">
              <a:alphaModFix/>
            </a:blip>
            <a:stretch>
              <a:fillRect/>
            </a:stretch>
          </p:blipFill>
          <p:spPr>
            <a:xfrm>
              <a:off x="3403250" y="2109875"/>
              <a:ext cx="561050" cy="561050"/>
            </a:xfrm>
            <a:prstGeom prst="rect">
              <a:avLst/>
            </a:prstGeom>
            <a:noFill/>
            <a:ln>
              <a:noFill/>
            </a:ln>
          </p:spPr>
        </p:pic>
      </p:grpSp>
      <p:grpSp>
        <p:nvGrpSpPr>
          <p:cNvPr id="554" name="Google Shape;554;p25"/>
          <p:cNvGrpSpPr/>
          <p:nvPr/>
        </p:nvGrpSpPr>
        <p:grpSpPr>
          <a:xfrm>
            <a:off x="4099842" y="4201400"/>
            <a:ext cx="2825100" cy="561050"/>
            <a:chOff x="1139200" y="2109875"/>
            <a:chExt cx="2825100" cy="561050"/>
          </a:xfrm>
        </p:grpSpPr>
        <p:pic>
          <p:nvPicPr>
            <p:cNvPr id="555" name="Google Shape;555;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56" name="Google Shape;556;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57" name="Google Shape;557;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58" name="Google Shape;558;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59" name="Google Shape;559;p25"/>
            <p:cNvPicPr preferRelativeResize="0"/>
            <p:nvPr/>
          </p:nvPicPr>
          <p:blipFill>
            <a:blip r:embed="rId3">
              <a:alphaModFix/>
            </a:blip>
            <a:stretch>
              <a:fillRect/>
            </a:stretch>
          </p:blipFill>
          <p:spPr>
            <a:xfrm>
              <a:off x="3403250" y="2109875"/>
              <a:ext cx="561050" cy="561050"/>
            </a:xfrm>
            <a:prstGeom prst="rect">
              <a:avLst/>
            </a:prstGeom>
            <a:noFill/>
            <a:ln>
              <a:noFill/>
            </a:ln>
          </p:spPr>
        </p:pic>
      </p:grpSp>
      <p:sp>
        <p:nvSpPr>
          <p:cNvPr id="560" name="Google Shape;560;p25"/>
          <p:cNvSpPr/>
          <p:nvPr/>
        </p:nvSpPr>
        <p:spPr>
          <a:xfrm>
            <a:off x="2556109" y="214325"/>
            <a:ext cx="2428800" cy="7002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5"/>
          <p:cNvSpPr txBox="1"/>
          <p:nvPr/>
        </p:nvSpPr>
        <p:spPr>
          <a:xfrm>
            <a:off x="2556109" y="314150"/>
            <a:ext cx="2487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Viga"/>
                <a:ea typeface="Viga"/>
                <a:cs typeface="Viga"/>
                <a:sym typeface="Viga"/>
              </a:rPr>
              <a:t>Let’s Pause</a:t>
            </a:r>
            <a:endParaRPr/>
          </a:p>
        </p:txBody>
      </p:sp>
      <p:sp>
        <p:nvSpPr>
          <p:cNvPr id="562" name="Google Shape;562;p25"/>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sp>
        <p:nvSpPr>
          <p:cNvPr id="563" name="Google Shape;563;p25"/>
          <p:cNvSpPr txBox="1"/>
          <p:nvPr/>
        </p:nvSpPr>
        <p:spPr>
          <a:xfrm>
            <a:off x="359590" y="6172175"/>
            <a:ext cx="599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Ubuntu"/>
                <a:ea typeface="Ubuntu"/>
                <a:cs typeface="Ubuntu"/>
                <a:sym typeface="Ubuntu"/>
              </a:rPr>
              <a:t>In the review, here’s how I think I did…</a:t>
            </a:r>
            <a:endParaRPr b="1" sz="1800"/>
          </a:p>
        </p:txBody>
      </p:sp>
      <p:graphicFrame>
        <p:nvGraphicFramePr>
          <p:cNvPr id="564" name="Google Shape;564;p25"/>
          <p:cNvGraphicFramePr/>
          <p:nvPr/>
        </p:nvGraphicFramePr>
        <p:xfrm>
          <a:off x="428918" y="6649175"/>
          <a:ext cx="3000000" cy="3000000"/>
        </p:xfrm>
        <a:graphic>
          <a:graphicData uri="http://schemas.openxmlformats.org/drawingml/2006/table">
            <a:tbl>
              <a:tblPr>
                <a:noFill/>
                <a:tableStyleId>{A62F6275-33E2-4116-821C-BDA708B4AAF2}</a:tableStyleId>
              </a:tblPr>
              <a:tblGrid>
                <a:gridCol w="3601000"/>
                <a:gridCol w="3151550"/>
              </a:tblGrid>
              <a:tr h="731500">
                <a:tc>
                  <a:txBody>
                    <a:bodyPr/>
                    <a:lstStyle/>
                    <a:p>
                      <a:pPr indent="0" lvl="0" marL="0" rtl="0" algn="l">
                        <a:spcBef>
                          <a:spcPts val="0"/>
                        </a:spcBef>
                        <a:spcAft>
                          <a:spcPts val="0"/>
                        </a:spcAft>
                        <a:buNone/>
                      </a:pPr>
                      <a:r>
                        <a:rPr lang="en">
                          <a:latin typeface="Ubuntu"/>
                          <a:ea typeface="Ubuntu"/>
                          <a:cs typeface="Ubuntu"/>
                          <a:sym typeface="Ubuntu"/>
                        </a:rPr>
                        <a:t>I understood the questions. </a:t>
                      </a:r>
                      <a:endParaRPr>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609575">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I answered correctly. </a:t>
                      </a:r>
                      <a:endParaRPr>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609575">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I used my resources.</a:t>
                      </a:r>
                      <a:endParaRPr>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731500">
                <a:tc>
                  <a:txBody>
                    <a:bodyPr/>
                    <a:lstStyle/>
                    <a:p>
                      <a:pPr indent="0" lvl="0" marL="0" rtl="0" algn="l">
                        <a:spcBef>
                          <a:spcPts val="0"/>
                        </a:spcBef>
                        <a:spcAft>
                          <a:spcPts val="0"/>
                        </a:spcAft>
                        <a:buNone/>
                      </a:pPr>
                      <a:r>
                        <a:rPr lang="en">
                          <a:solidFill>
                            <a:schemeClr val="dk1"/>
                          </a:solidFill>
                          <a:latin typeface="Ubuntu"/>
                          <a:ea typeface="Ubuntu"/>
                          <a:cs typeface="Ubuntu"/>
                          <a:sym typeface="Ubuntu"/>
                        </a:rPr>
                        <a:t>After the quiz, I checked what I didn’t understand. </a:t>
                      </a:r>
                      <a:endParaRPr>
                        <a:solidFill>
                          <a:schemeClr val="dk1"/>
                        </a:solidFill>
                        <a:latin typeface="Ubuntu"/>
                        <a:ea typeface="Ubuntu"/>
                        <a:cs typeface="Ubuntu"/>
                        <a:sym typeface="Ubuntu"/>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grpSp>
        <p:nvGrpSpPr>
          <p:cNvPr id="565" name="Google Shape;565;p25"/>
          <p:cNvGrpSpPr/>
          <p:nvPr/>
        </p:nvGrpSpPr>
        <p:grpSpPr>
          <a:xfrm>
            <a:off x="4099855" y="7419775"/>
            <a:ext cx="2825100" cy="561050"/>
            <a:chOff x="1139200" y="2109875"/>
            <a:chExt cx="2825100" cy="561050"/>
          </a:xfrm>
        </p:grpSpPr>
        <p:pic>
          <p:nvPicPr>
            <p:cNvPr id="566" name="Google Shape;566;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67" name="Google Shape;567;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68" name="Google Shape;568;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69" name="Google Shape;569;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70" name="Google Shape;570;p25"/>
            <p:cNvPicPr preferRelativeResize="0"/>
            <p:nvPr/>
          </p:nvPicPr>
          <p:blipFill>
            <a:blip r:embed="rId3">
              <a:alphaModFix/>
            </a:blip>
            <a:stretch>
              <a:fillRect/>
            </a:stretch>
          </p:blipFill>
          <p:spPr>
            <a:xfrm>
              <a:off x="3403250" y="2109875"/>
              <a:ext cx="561050" cy="561050"/>
            </a:xfrm>
            <a:prstGeom prst="rect">
              <a:avLst/>
            </a:prstGeom>
            <a:noFill/>
            <a:ln>
              <a:noFill/>
            </a:ln>
          </p:spPr>
        </p:pic>
      </p:grpSp>
      <p:grpSp>
        <p:nvGrpSpPr>
          <p:cNvPr id="571" name="Google Shape;571;p25"/>
          <p:cNvGrpSpPr/>
          <p:nvPr/>
        </p:nvGrpSpPr>
        <p:grpSpPr>
          <a:xfrm>
            <a:off x="4099855" y="6753950"/>
            <a:ext cx="2825100" cy="561050"/>
            <a:chOff x="1139200" y="2109875"/>
            <a:chExt cx="2825100" cy="561050"/>
          </a:xfrm>
        </p:grpSpPr>
        <p:pic>
          <p:nvPicPr>
            <p:cNvPr id="572" name="Google Shape;572;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73" name="Google Shape;573;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74" name="Google Shape;574;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75" name="Google Shape;575;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76" name="Google Shape;576;p25"/>
            <p:cNvPicPr preferRelativeResize="0"/>
            <p:nvPr/>
          </p:nvPicPr>
          <p:blipFill>
            <a:blip r:embed="rId3">
              <a:alphaModFix/>
            </a:blip>
            <a:stretch>
              <a:fillRect/>
            </a:stretch>
          </p:blipFill>
          <p:spPr>
            <a:xfrm>
              <a:off x="3403250" y="2109875"/>
              <a:ext cx="561050" cy="561050"/>
            </a:xfrm>
            <a:prstGeom prst="rect">
              <a:avLst/>
            </a:prstGeom>
            <a:noFill/>
            <a:ln>
              <a:noFill/>
            </a:ln>
          </p:spPr>
        </p:pic>
      </p:grpSp>
      <p:grpSp>
        <p:nvGrpSpPr>
          <p:cNvPr id="577" name="Google Shape;577;p25"/>
          <p:cNvGrpSpPr/>
          <p:nvPr/>
        </p:nvGrpSpPr>
        <p:grpSpPr>
          <a:xfrm>
            <a:off x="4099829" y="8043600"/>
            <a:ext cx="2825100" cy="561050"/>
            <a:chOff x="1139200" y="2109875"/>
            <a:chExt cx="2825100" cy="561050"/>
          </a:xfrm>
        </p:grpSpPr>
        <p:pic>
          <p:nvPicPr>
            <p:cNvPr id="578" name="Google Shape;578;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79" name="Google Shape;579;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80" name="Google Shape;580;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81" name="Google Shape;581;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82" name="Google Shape;582;p25"/>
            <p:cNvPicPr preferRelativeResize="0"/>
            <p:nvPr/>
          </p:nvPicPr>
          <p:blipFill>
            <a:blip r:embed="rId3">
              <a:alphaModFix/>
            </a:blip>
            <a:stretch>
              <a:fillRect/>
            </a:stretch>
          </p:blipFill>
          <p:spPr>
            <a:xfrm>
              <a:off x="3403250" y="2109875"/>
              <a:ext cx="561050" cy="561050"/>
            </a:xfrm>
            <a:prstGeom prst="rect">
              <a:avLst/>
            </a:prstGeom>
            <a:noFill/>
            <a:ln>
              <a:noFill/>
            </a:ln>
          </p:spPr>
        </p:pic>
      </p:grpSp>
      <p:grpSp>
        <p:nvGrpSpPr>
          <p:cNvPr id="583" name="Google Shape;583;p25"/>
          <p:cNvGrpSpPr/>
          <p:nvPr/>
        </p:nvGrpSpPr>
        <p:grpSpPr>
          <a:xfrm>
            <a:off x="4099855" y="8678325"/>
            <a:ext cx="2825100" cy="561050"/>
            <a:chOff x="1139200" y="2109875"/>
            <a:chExt cx="2825100" cy="561050"/>
          </a:xfrm>
        </p:grpSpPr>
        <p:pic>
          <p:nvPicPr>
            <p:cNvPr id="584" name="Google Shape;584;p25"/>
            <p:cNvPicPr preferRelativeResize="0"/>
            <p:nvPr/>
          </p:nvPicPr>
          <p:blipFill>
            <a:blip r:embed="rId3">
              <a:alphaModFix/>
            </a:blip>
            <a:stretch>
              <a:fillRect/>
            </a:stretch>
          </p:blipFill>
          <p:spPr>
            <a:xfrm>
              <a:off x="1139200" y="2109875"/>
              <a:ext cx="561050" cy="561050"/>
            </a:xfrm>
            <a:prstGeom prst="rect">
              <a:avLst/>
            </a:prstGeom>
            <a:noFill/>
            <a:ln>
              <a:noFill/>
            </a:ln>
          </p:spPr>
        </p:pic>
        <p:pic>
          <p:nvPicPr>
            <p:cNvPr id="585" name="Google Shape;585;p25"/>
            <p:cNvPicPr preferRelativeResize="0"/>
            <p:nvPr/>
          </p:nvPicPr>
          <p:blipFill>
            <a:blip r:embed="rId3">
              <a:alphaModFix/>
            </a:blip>
            <a:stretch>
              <a:fillRect/>
            </a:stretch>
          </p:blipFill>
          <p:spPr>
            <a:xfrm>
              <a:off x="1700250" y="2109875"/>
              <a:ext cx="561050" cy="561050"/>
            </a:xfrm>
            <a:prstGeom prst="rect">
              <a:avLst/>
            </a:prstGeom>
            <a:noFill/>
            <a:ln>
              <a:noFill/>
            </a:ln>
          </p:spPr>
        </p:pic>
        <p:pic>
          <p:nvPicPr>
            <p:cNvPr id="586" name="Google Shape;586;p25"/>
            <p:cNvPicPr preferRelativeResize="0"/>
            <p:nvPr/>
          </p:nvPicPr>
          <p:blipFill>
            <a:blip r:embed="rId3">
              <a:alphaModFix/>
            </a:blip>
            <a:stretch>
              <a:fillRect/>
            </a:stretch>
          </p:blipFill>
          <p:spPr>
            <a:xfrm>
              <a:off x="2271225" y="2109875"/>
              <a:ext cx="561050" cy="561050"/>
            </a:xfrm>
            <a:prstGeom prst="rect">
              <a:avLst/>
            </a:prstGeom>
            <a:noFill/>
            <a:ln>
              <a:noFill/>
            </a:ln>
          </p:spPr>
        </p:pic>
        <p:pic>
          <p:nvPicPr>
            <p:cNvPr id="587" name="Google Shape;587;p25"/>
            <p:cNvPicPr preferRelativeResize="0"/>
            <p:nvPr/>
          </p:nvPicPr>
          <p:blipFill>
            <a:blip r:embed="rId3">
              <a:alphaModFix/>
            </a:blip>
            <a:stretch>
              <a:fillRect/>
            </a:stretch>
          </p:blipFill>
          <p:spPr>
            <a:xfrm>
              <a:off x="2832275" y="2109875"/>
              <a:ext cx="561050" cy="561050"/>
            </a:xfrm>
            <a:prstGeom prst="rect">
              <a:avLst/>
            </a:prstGeom>
            <a:noFill/>
            <a:ln>
              <a:noFill/>
            </a:ln>
          </p:spPr>
        </p:pic>
        <p:pic>
          <p:nvPicPr>
            <p:cNvPr id="588" name="Google Shape;588;p25"/>
            <p:cNvPicPr preferRelativeResize="0"/>
            <p:nvPr/>
          </p:nvPicPr>
          <p:blipFill>
            <a:blip r:embed="rId3">
              <a:alphaModFix/>
            </a:blip>
            <a:stretch>
              <a:fillRect/>
            </a:stretch>
          </p:blipFill>
          <p:spPr>
            <a:xfrm>
              <a:off x="3403250" y="2109875"/>
              <a:ext cx="561050" cy="561050"/>
            </a:xfrm>
            <a:prstGeom prst="rect">
              <a:avLst/>
            </a:prstGeom>
            <a:noFill/>
            <a:ln>
              <a:noFill/>
            </a:ln>
          </p:spPr>
        </p:pic>
      </p:grpSp>
      <p:sp>
        <p:nvSpPr>
          <p:cNvPr id="589" name="Google Shape;589;p25"/>
          <p:cNvSpPr txBox="1"/>
          <p:nvPr/>
        </p:nvSpPr>
        <p:spPr>
          <a:xfrm>
            <a:off x="359603" y="5770525"/>
            <a:ext cx="355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Ubuntu"/>
                <a:ea typeface="Ubuntu"/>
                <a:cs typeface="Ubuntu"/>
                <a:sym typeface="Ubuntu"/>
              </a:rPr>
              <a:t>Review Quiz with Quizziz</a:t>
            </a:r>
            <a:endParaRPr b="1" sz="1800">
              <a:latin typeface="Ubuntu"/>
              <a:ea typeface="Ubuntu"/>
              <a:cs typeface="Ubuntu"/>
              <a:sym typeface="Ubuntu"/>
            </a:endParaRPr>
          </a:p>
        </p:txBody>
      </p:sp>
      <p:pic>
        <p:nvPicPr>
          <p:cNvPr id="590" name="Google Shape;590;p25"/>
          <p:cNvPicPr preferRelativeResize="0"/>
          <p:nvPr/>
        </p:nvPicPr>
        <p:blipFill>
          <a:blip r:embed="rId4">
            <a:alphaModFix/>
          </a:blip>
          <a:stretch>
            <a:fillRect/>
          </a:stretch>
        </p:blipFill>
        <p:spPr>
          <a:xfrm>
            <a:off x="5499696" y="5777036"/>
            <a:ext cx="720317" cy="700201"/>
          </a:xfrm>
          <a:prstGeom prst="rect">
            <a:avLst/>
          </a:prstGeom>
          <a:noFill/>
          <a:ln>
            <a:noFill/>
          </a:ln>
        </p:spPr>
      </p:pic>
      <p:pic>
        <p:nvPicPr>
          <p:cNvPr id="591" name="Google Shape;591;p25"/>
          <p:cNvPicPr preferRelativeResize="0"/>
          <p:nvPr/>
        </p:nvPicPr>
        <p:blipFill>
          <a:blip r:embed="rId5">
            <a:alphaModFix/>
          </a:blip>
          <a:stretch>
            <a:fillRect/>
          </a:stretch>
        </p:blipFill>
        <p:spPr>
          <a:xfrm>
            <a:off x="5742627" y="214325"/>
            <a:ext cx="996849" cy="1003025"/>
          </a:xfrm>
          <a:prstGeom prst="rect">
            <a:avLst/>
          </a:prstGeom>
          <a:noFill/>
          <a:ln>
            <a:noFill/>
          </a:ln>
        </p:spPr>
      </p:pic>
      <p:pic>
        <p:nvPicPr>
          <p:cNvPr id="592" name="Google Shape;592;p25"/>
          <p:cNvPicPr preferRelativeResize="0"/>
          <p:nvPr/>
        </p:nvPicPr>
        <p:blipFill rotWithShape="1">
          <a:blip r:embed="rId6">
            <a:alphaModFix/>
          </a:blip>
          <a:srcRect b="26719" l="0" r="0" t="33089"/>
          <a:stretch/>
        </p:blipFill>
        <p:spPr>
          <a:xfrm>
            <a:off x="0" y="5041575"/>
            <a:ext cx="7772400" cy="561050"/>
          </a:xfrm>
          <a:prstGeom prst="rect">
            <a:avLst/>
          </a:prstGeom>
          <a:noFill/>
          <a:ln>
            <a:noFill/>
          </a:ln>
        </p:spPr>
      </p:pic>
      <p:grpSp>
        <p:nvGrpSpPr>
          <p:cNvPr id="593" name="Google Shape;593;p25"/>
          <p:cNvGrpSpPr/>
          <p:nvPr/>
        </p:nvGrpSpPr>
        <p:grpSpPr>
          <a:xfrm>
            <a:off x="239063" y="254945"/>
            <a:ext cx="804631" cy="668899"/>
            <a:chOff x="-68850" y="-188475"/>
            <a:chExt cx="898728" cy="850908"/>
          </a:xfrm>
        </p:grpSpPr>
        <p:sp>
          <p:nvSpPr>
            <p:cNvPr id="594" name="Google Shape;594;p25"/>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 name="Google Shape;595;p25"/>
            <p:cNvGrpSpPr/>
            <p:nvPr/>
          </p:nvGrpSpPr>
          <p:grpSpPr>
            <a:xfrm>
              <a:off x="153671" y="90047"/>
              <a:ext cx="493797" cy="446228"/>
              <a:chOff x="2679436" y="3270400"/>
              <a:chExt cx="752625" cy="689795"/>
            </a:xfrm>
          </p:grpSpPr>
          <p:sp>
            <p:nvSpPr>
              <p:cNvPr id="596" name="Google Shape;596;p25"/>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5"/>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5"/>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5"/>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25">
              <a:hlinkClick/>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 name="Shape 604"/>
        <p:cNvGrpSpPr/>
        <p:nvPr/>
      </p:nvGrpSpPr>
      <p:grpSpPr>
        <a:xfrm>
          <a:off x="0" y="0"/>
          <a:ext cx="0" cy="0"/>
          <a:chOff x="0" y="0"/>
          <a:chExt cx="0" cy="0"/>
        </a:xfrm>
      </p:grpSpPr>
      <p:sp>
        <p:nvSpPr>
          <p:cNvPr id="605" name="Google Shape;605;p26"/>
          <p:cNvSpPr/>
          <p:nvPr/>
        </p:nvSpPr>
        <p:spPr>
          <a:xfrm>
            <a:off x="1029600" y="65250"/>
            <a:ext cx="5427000" cy="6831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6"/>
          <p:cNvSpPr txBox="1"/>
          <p:nvPr/>
        </p:nvSpPr>
        <p:spPr>
          <a:xfrm>
            <a:off x="203369" y="16650"/>
            <a:ext cx="71343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dk1"/>
                </a:solidFill>
                <a:latin typeface="Viga"/>
                <a:ea typeface="Viga"/>
                <a:cs typeface="Viga"/>
                <a:sym typeface="Viga"/>
              </a:rPr>
              <a:t>Activity 5: Prepare for the final task: </a:t>
            </a:r>
            <a:endParaRPr sz="1800">
              <a:solidFill>
                <a:schemeClr val="dk1"/>
              </a:solidFill>
              <a:latin typeface="Viga"/>
              <a:ea typeface="Viga"/>
              <a:cs typeface="Viga"/>
              <a:sym typeface="Viga"/>
            </a:endParaRPr>
          </a:p>
          <a:p>
            <a:pPr indent="0" lvl="0" marL="0" rtl="0" algn="ctr">
              <a:lnSpc>
                <a:spcPct val="115000"/>
              </a:lnSpc>
              <a:spcBef>
                <a:spcPts val="0"/>
              </a:spcBef>
              <a:spcAft>
                <a:spcPts val="0"/>
              </a:spcAft>
              <a:buNone/>
            </a:pPr>
            <a:r>
              <a:rPr lang="en" sz="1800">
                <a:solidFill>
                  <a:schemeClr val="dk1"/>
                </a:solidFill>
                <a:latin typeface="Viga"/>
                <a:ea typeface="Viga"/>
                <a:cs typeface="Viga"/>
                <a:sym typeface="Viga"/>
              </a:rPr>
              <a:t>My suggestions of new habits</a:t>
            </a:r>
            <a:r>
              <a:rPr lang="en" sz="1800">
                <a:solidFill>
                  <a:schemeClr val="dk1"/>
                </a:solidFill>
                <a:latin typeface="Viga"/>
                <a:ea typeface="Viga"/>
                <a:cs typeface="Viga"/>
                <a:sym typeface="Viga"/>
              </a:rPr>
              <a:t> to help the planet</a:t>
            </a:r>
            <a:endParaRPr sz="1800"/>
          </a:p>
        </p:txBody>
      </p:sp>
      <p:sp>
        <p:nvSpPr>
          <p:cNvPr id="607" name="Google Shape;607;p26"/>
          <p:cNvSpPr txBox="1"/>
          <p:nvPr/>
        </p:nvSpPr>
        <p:spPr>
          <a:xfrm>
            <a:off x="532500" y="1275725"/>
            <a:ext cx="332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Ubuntu"/>
                <a:ea typeface="Ubuntu"/>
                <a:cs typeface="Ubuntu"/>
                <a:sym typeface="Ubuntu"/>
              </a:rPr>
              <a:t>1</a:t>
            </a:r>
            <a:r>
              <a:rPr b="1" lang="en" sz="1200">
                <a:latin typeface="Ubuntu"/>
                <a:ea typeface="Ubuntu"/>
                <a:cs typeface="Ubuntu"/>
                <a:sym typeface="Ubuntu"/>
              </a:rPr>
              <a:t>. </a:t>
            </a:r>
            <a:r>
              <a:rPr b="1" lang="en" sz="1200">
                <a:latin typeface="Ubuntu"/>
                <a:ea typeface="Ubuntu"/>
                <a:cs typeface="Ubuntu"/>
                <a:sym typeface="Ubuntu"/>
              </a:rPr>
              <a:t>Watch the video to learn about habits to develop to help the planet. </a:t>
            </a:r>
            <a:endParaRPr b="1" sz="1200">
              <a:latin typeface="Ubuntu"/>
              <a:ea typeface="Ubuntu"/>
              <a:cs typeface="Ubuntu"/>
              <a:sym typeface="Ubuntu"/>
            </a:endParaRPr>
          </a:p>
        </p:txBody>
      </p:sp>
      <p:grpSp>
        <p:nvGrpSpPr>
          <p:cNvPr id="608" name="Google Shape;608;p26"/>
          <p:cNvGrpSpPr/>
          <p:nvPr/>
        </p:nvGrpSpPr>
        <p:grpSpPr>
          <a:xfrm>
            <a:off x="534212" y="3245600"/>
            <a:ext cx="6627078" cy="3117338"/>
            <a:chOff x="655275" y="3268038"/>
            <a:chExt cx="6237250" cy="3117338"/>
          </a:xfrm>
        </p:grpSpPr>
        <p:sp>
          <p:nvSpPr>
            <p:cNvPr id="609" name="Google Shape;609;p26"/>
            <p:cNvSpPr txBox="1"/>
            <p:nvPr/>
          </p:nvSpPr>
          <p:spPr>
            <a:xfrm>
              <a:off x="655275" y="3268038"/>
              <a:ext cx="2949300" cy="1416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Reduce</a:t>
              </a:r>
              <a:endParaRPr sz="10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p>
          </p:txBody>
        </p:sp>
        <p:sp>
          <p:nvSpPr>
            <p:cNvPr id="610" name="Google Shape;610;p26"/>
            <p:cNvSpPr txBox="1"/>
            <p:nvPr/>
          </p:nvSpPr>
          <p:spPr>
            <a:xfrm>
              <a:off x="3991825" y="3268038"/>
              <a:ext cx="2900700" cy="1416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Ubuntu"/>
                  <a:ea typeface="Ubuntu"/>
                  <a:cs typeface="Ubuntu"/>
                  <a:sym typeface="Ubuntu"/>
                </a:rPr>
                <a:t>Reuse</a:t>
              </a:r>
              <a:endParaRPr sz="10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p:txBody>
        </p:sp>
        <p:sp>
          <p:nvSpPr>
            <p:cNvPr id="611" name="Google Shape;611;p26"/>
            <p:cNvSpPr txBox="1"/>
            <p:nvPr/>
          </p:nvSpPr>
          <p:spPr>
            <a:xfrm>
              <a:off x="655275" y="4969375"/>
              <a:ext cx="2949300" cy="1416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Ubuntu"/>
                  <a:ea typeface="Ubuntu"/>
                  <a:cs typeface="Ubuntu"/>
                  <a:sym typeface="Ubuntu"/>
                </a:rPr>
                <a:t>Recycle</a:t>
              </a:r>
              <a:endParaRPr sz="1000">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latin typeface="Ubuntu"/>
                <a:ea typeface="Ubuntu"/>
                <a:cs typeface="Ubuntu"/>
                <a:sym typeface="Ubuntu"/>
              </a:endParaRPr>
            </a:p>
          </p:txBody>
        </p:sp>
        <p:sp>
          <p:nvSpPr>
            <p:cNvPr id="612" name="Google Shape;612;p26"/>
            <p:cNvSpPr txBox="1"/>
            <p:nvPr/>
          </p:nvSpPr>
          <p:spPr>
            <a:xfrm>
              <a:off x="3991825" y="4927813"/>
              <a:ext cx="2900700" cy="1416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Ubuntu"/>
                  <a:ea typeface="Ubuntu"/>
                  <a:cs typeface="Ubuntu"/>
                  <a:sym typeface="Ubuntu"/>
                </a:rPr>
                <a:t>Compost</a:t>
              </a:r>
              <a:endParaRPr sz="10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a:t>
              </a:r>
              <a:endParaRPr sz="1200">
                <a:solidFill>
                  <a:schemeClr val="dk1"/>
                </a:solidFill>
                <a:latin typeface="Ubuntu"/>
                <a:ea typeface="Ubuntu"/>
                <a:cs typeface="Ubuntu"/>
                <a:sym typeface="Ubuntu"/>
              </a:endParaRPr>
            </a:p>
          </p:txBody>
        </p:sp>
      </p:grpSp>
      <p:sp>
        <p:nvSpPr>
          <p:cNvPr id="613" name="Google Shape;613;p26"/>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pic>
        <p:nvPicPr>
          <p:cNvPr descr="Educational video for children to learn what the environment is and how we can look after it better. These are our ten tips and advice to look after the environment: turn off the lights and the electric devices you're not using, don't use plastic bags, recycle waste, turn off the water taps, don't use the toilet as a rubbish bin, have a shower instead of a bath, don't waste water leaving the tap on while brushing your teeth, reuse paper, pick up your litter on the beach or the mountain and look after the living beings around us. Doing simple things like these, you are helping to look after the planet. Want to join us in our mission?&#10;&#10;Thanks for visiting us! If you want your children to smile and learn, subscribe! :D&#10;&#10;We only upload our own content, designed by educators so that children smile and learn while watching a video. &#10;&#10;All of our content reinforces educational values, encouraging the use of multiple intelligences and language learning. &#10;&#10;If you like our videos, download Smile and Learn now. You’ll discover more than 5.000 activities for children aged 3 to 12 yeards, all designed by educators. We have 250 games and interactive stories and over 280 videos in five languages: English, Spanish, Portuguese, Italian and French. Try a month for free and start the adventure!" id="614" name="Google Shape;614;p26" title="How to Take Care of the Environment - 10 Ways to Take Care of the Environment">
            <a:hlinkClick r:id="rId3"/>
          </p:cNvPr>
          <p:cNvPicPr preferRelativeResize="0"/>
          <p:nvPr/>
        </p:nvPicPr>
        <p:blipFill>
          <a:blip r:embed="rId4">
            <a:alphaModFix/>
          </a:blip>
          <a:stretch>
            <a:fillRect/>
          </a:stretch>
        </p:blipFill>
        <p:spPr>
          <a:xfrm>
            <a:off x="4134852" y="1089375"/>
            <a:ext cx="2485076" cy="1863800"/>
          </a:xfrm>
          <a:prstGeom prst="rect">
            <a:avLst/>
          </a:prstGeom>
          <a:noFill/>
          <a:ln>
            <a:noFill/>
          </a:ln>
        </p:spPr>
      </p:pic>
      <p:grpSp>
        <p:nvGrpSpPr>
          <p:cNvPr id="615" name="Google Shape;615;p26"/>
          <p:cNvGrpSpPr/>
          <p:nvPr/>
        </p:nvGrpSpPr>
        <p:grpSpPr>
          <a:xfrm>
            <a:off x="482751" y="6793875"/>
            <a:ext cx="3247744" cy="2339700"/>
            <a:chOff x="454354" y="6885950"/>
            <a:chExt cx="3056700" cy="2339700"/>
          </a:xfrm>
        </p:grpSpPr>
        <p:sp>
          <p:nvSpPr>
            <p:cNvPr id="616" name="Google Shape;616;p26"/>
            <p:cNvSpPr txBox="1"/>
            <p:nvPr/>
          </p:nvSpPr>
          <p:spPr>
            <a:xfrm>
              <a:off x="454354" y="6885950"/>
              <a:ext cx="3056700" cy="2339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		</a:t>
              </a:r>
              <a:r>
                <a:rPr lang="en" sz="1200">
                  <a:solidFill>
                    <a:schemeClr val="dk1"/>
                  </a:solidFill>
                  <a:latin typeface="Ubuntu"/>
                  <a:ea typeface="Ubuntu"/>
                  <a:cs typeface="Ubuntu"/>
                  <a:sym typeface="Ubuntu"/>
                </a:rPr>
                <a:t>Link to the brainstorm</a:t>
              </a:r>
              <a:endParaRPr sz="1200">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sz="1200">
                  <a:solidFill>
                    <a:schemeClr val="dk1"/>
                  </a:solidFill>
                  <a:latin typeface="Ubuntu"/>
                  <a:ea typeface="Ubuntu"/>
                  <a:cs typeface="Ubuntu"/>
                  <a:sym typeface="Ubuntu"/>
                </a:rPr>
                <a:t>3</a:t>
              </a:r>
              <a:r>
                <a:rPr b="1" lang="en" sz="1200">
                  <a:solidFill>
                    <a:schemeClr val="dk1"/>
                  </a:solidFill>
                  <a:latin typeface="Ubuntu"/>
                  <a:ea typeface="Ubuntu"/>
                  <a:cs typeface="Ubuntu"/>
                  <a:sym typeface="Ubuntu"/>
                </a:rPr>
                <a:t>. Brainstorm as a class for other ideas. Write down your favourites.</a:t>
              </a:r>
              <a:endParaRPr sz="1200">
                <a:solidFill>
                  <a:schemeClr val="dk1"/>
                </a:solidFill>
                <a:latin typeface="Ubuntu"/>
                <a:ea typeface="Ubuntu"/>
                <a:cs typeface="Ubuntu"/>
                <a:sym typeface="Ubuntu"/>
              </a:endParaRPr>
            </a:p>
            <a:p>
              <a:pPr indent="0" lvl="0" marL="0" rtl="0" algn="l">
                <a:spcBef>
                  <a:spcPts val="0"/>
                </a:spcBef>
                <a:spcAft>
                  <a:spcPts val="0"/>
                </a:spcAft>
                <a:buNone/>
              </a:pPr>
              <a:r>
                <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_______________________________</a:t>
              </a:r>
              <a:endParaRPr sz="1200"/>
            </a:p>
          </p:txBody>
        </p:sp>
        <p:pic>
          <p:nvPicPr>
            <p:cNvPr id="617" name="Google Shape;617;p26"/>
            <p:cNvPicPr preferRelativeResize="0"/>
            <p:nvPr/>
          </p:nvPicPr>
          <p:blipFill>
            <a:blip r:embed="rId5">
              <a:alphaModFix/>
            </a:blip>
            <a:stretch>
              <a:fillRect/>
            </a:stretch>
          </p:blipFill>
          <p:spPr>
            <a:xfrm>
              <a:off x="875613" y="7016200"/>
              <a:ext cx="2214176" cy="383450"/>
            </a:xfrm>
            <a:prstGeom prst="rect">
              <a:avLst/>
            </a:prstGeom>
            <a:noFill/>
            <a:ln>
              <a:noFill/>
            </a:ln>
          </p:spPr>
        </p:pic>
      </p:grpSp>
      <p:sp>
        <p:nvSpPr>
          <p:cNvPr id="618" name="Google Shape;618;p26"/>
          <p:cNvSpPr txBox="1"/>
          <p:nvPr/>
        </p:nvSpPr>
        <p:spPr>
          <a:xfrm>
            <a:off x="482730" y="2627613"/>
            <a:ext cx="3247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Ubuntu"/>
                <a:ea typeface="Ubuntu"/>
                <a:cs typeface="Ubuntu"/>
                <a:sym typeface="Ubuntu"/>
              </a:rPr>
              <a:t>2. </a:t>
            </a:r>
            <a:r>
              <a:rPr b="1" lang="en" sz="1200">
                <a:solidFill>
                  <a:schemeClr val="dk1"/>
                </a:solidFill>
                <a:latin typeface="Ubuntu"/>
                <a:ea typeface="Ubuntu"/>
                <a:cs typeface="Ubuntu"/>
                <a:sym typeface="Ubuntu"/>
              </a:rPr>
              <a:t>Write down habits in the correct boxes.</a:t>
            </a:r>
            <a:endParaRPr sz="1200"/>
          </a:p>
        </p:txBody>
      </p:sp>
      <p:grpSp>
        <p:nvGrpSpPr>
          <p:cNvPr id="619" name="Google Shape;619;p26"/>
          <p:cNvGrpSpPr/>
          <p:nvPr/>
        </p:nvGrpSpPr>
        <p:grpSpPr>
          <a:xfrm>
            <a:off x="4134850" y="6820425"/>
            <a:ext cx="2964694" cy="2298900"/>
            <a:chOff x="3803274" y="6938925"/>
            <a:chExt cx="2790300" cy="2298900"/>
          </a:xfrm>
        </p:grpSpPr>
        <p:sp>
          <p:nvSpPr>
            <p:cNvPr id="620" name="Google Shape;620;p26"/>
            <p:cNvSpPr txBox="1"/>
            <p:nvPr/>
          </p:nvSpPr>
          <p:spPr>
            <a:xfrm>
              <a:off x="3803274" y="6938925"/>
              <a:ext cx="2790300" cy="22989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Ubuntu"/>
                  <a:ea typeface="Ubuntu"/>
                  <a:cs typeface="Ubuntu"/>
                  <a:sym typeface="Ubuntu"/>
                </a:rPr>
                <a:t>4</a:t>
              </a:r>
              <a:r>
                <a:rPr b="1" lang="en" sz="1200">
                  <a:latin typeface="Ubuntu"/>
                  <a:ea typeface="Ubuntu"/>
                  <a:cs typeface="Ubuntu"/>
                  <a:sym typeface="Ubuntu"/>
                </a:rPr>
                <a:t>. </a:t>
              </a:r>
              <a:r>
                <a:rPr b="1" lang="en" sz="1200">
                  <a:solidFill>
                    <a:schemeClr val="dk1"/>
                  </a:solidFill>
                  <a:latin typeface="Ubuntu"/>
                  <a:ea typeface="Ubuntu"/>
                  <a:cs typeface="Ubuntu"/>
                  <a:sym typeface="Ubuntu"/>
                </a:rPr>
                <a:t>Discuss this question with your classmates.</a:t>
              </a:r>
              <a:endParaRPr b="1" sz="1200">
                <a:latin typeface="Ubuntu"/>
                <a:ea typeface="Ubuntu"/>
                <a:cs typeface="Ubuntu"/>
                <a:sym typeface="Ubuntu"/>
              </a:endParaRPr>
            </a:p>
            <a:p>
              <a:pPr indent="0" lvl="0" marL="0" rtl="0" algn="l">
                <a:spcBef>
                  <a:spcPts val="0"/>
                </a:spcBef>
                <a:spcAft>
                  <a:spcPts val="0"/>
                </a:spcAft>
                <a:buNone/>
              </a:pPr>
              <a:r>
                <a:t/>
              </a:r>
              <a:endParaRPr b="1"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Do these suggestions of habits help water, air, animals, or trees?</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pic>
          <p:nvPicPr>
            <p:cNvPr id="621" name="Google Shape;621;p26"/>
            <p:cNvPicPr preferRelativeResize="0"/>
            <p:nvPr/>
          </p:nvPicPr>
          <p:blipFill>
            <a:blip r:embed="rId6">
              <a:alphaModFix/>
            </a:blip>
            <a:stretch>
              <a:fillRect/>
            </a:stretch>
          </p:blipFill>
          <p:spPr>
            <a:xfrm>
              <a:off x="4308618" y="8059300"/>
              <a:ext cx="1654051" cy="9295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5" name="Shape 625"/>
        <p:cNvGrpSpPr/>
        <p:nvPr/>
      </p:nvGrpSpPr>
      <p:grpSpPr>
        <a:xfrm>
          <a:off x="0" y="0"/>
          <a:ext cx="0" cy="0"/>
          <a:chOff x="0" y="0"/>
          <a:chExt cx="0" cy="0"/>
        </a:xfrm>
      </p:grpSpPr>
      <p:sp>
        <p:nvSpPr>
          <p:cNvPr id="626" name="Google Shape;626;p27"/>
          <p:cNvSpPr/>
          <p:nvPr/>
        </p:nvSpPr>
        <p:spPr>
          <a:xfrm>
            <a:off x="0" y="0"/>
            <a:ext cx="7772400" cy="7254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7"/>
          <p:cNvSpPr txBox="1"/>
          <p:nvPr/>
        </p:nvSpPr>
        <p:spPr>
          <a:xfrm>
            <a:off x="390097" y="147150"/>
            <a:ext cx="7144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ga"/>
                <a:ea typeface="Viga"/>
                <a:cs typeface="Viga"/>
                <a:sym typeface="Viga"/>
              </a:rPr>
              <a:t>Activity 6: Give ideas to develop good habits to help the planet</a:t>
            </a:r>
            <a:endParaRPr sz="1800"/>
          </a:p>
        </p:txBody>
      </p:sp>
      <p:sp>
        <p:nvSpPr>
          <p:cNvPr id="628" name="Google Shape;628;p27"/>
          <p:cNvSpPr txBox="1"/>
          <p:nvPr/>
        </p:nvSpPr>
        <p:spPr>
          <a:xfrm>
            <a:off x="801225" y="2701250"/>
            <a:ext cx="5867400" cy="1108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Ubuntu"/>
                <a:ea typeface="Ubuntu"/>
                <a:cs typeface="Ubuntu"/>
                <a:sym typeface="Ubuntu"/>
              </a:rPr>
              <a:t>Plan your text </a:t>
            </a:r>
            <a:endParaRPr b="1" sz="1200">
              <a:latin typeface="Ubuntu"/>
              <a:ea typeface="Ubuntu"/>
              <a:cs typeface="Ubuntu"/>
              <a:sym typeface="Ubuntu"/>
            </a:endParaRPr>
          </a:p>
          <a:p>
            <a:pPr indent="0" lvl="0" marL="0" rtl="0" algn="ctr">
              <a:spcBef>
                <a:spcPts val="0"/>
              </a:spcBef>
              <a:spcAft>
                <a:spcPts val="0"/>
              </a:spcAft>
              <a:buNone/>
            </a:pPr>
            <a:r>
              <a:t/>
            </a:r>
            <a:endParaRPr b="1"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Title: ______________________</a:t>
            </a:r>
            <a:r>
              <a:rPr lang="en" sz="1200">
                <a:solidFill>
                  <a:schemeClr val="dk1"/>
                </a:solidFill>
                <a:latin typeface="Ubuntu"/>
                <a:ea typeface="Ubuntu"/>
                <a:cs typeface="Ubuntu"/>
                <a:sym typeface="Ubuntu"/>
              </a:rPr>
              <a:t>_____________________</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3 suggestions of new actions you can do to help the planet:</a:t>
            </a:r>
            <a:endParaRPr sz="1200">
              <a:solidFill>
                <a:schemeClr val="dk1"/>
              </a:solidFill>
              <a:latin typeface="Ubuntu"/>
              <a:ea typeface="Ubuntu"/>
              <a:cs typeface="Ubuntu"/>
              <a:sym typeface="Ubuntu"/>
            </a:endParaRPr>
          </a:p>
        </p:txBody>
      </p:sp>
      <p:sp>
        <p:nvSpPr>
          <p:cNvPr id="629" name="Google Shape;629;p27"/>
          <p:cNvSpPr txBox="1"/>
          <p:nvPr/>
        </p:nvSpPr>
        <p:spPr>
          <a:xfrm>
            <a:off x="644124" y="810300"/>
            <a:ext cx="5729100" cy="18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In the final task, you will prepare a message to give ideas to others to develop good habits to help the planet. Use </a:t>
            </a:r>
            <a:r>
              <a:rPr lang="en" sz="1200">
                <a:latin typeface="Ubuntu"/>
                <a:ea typeface="Ubuntu"/>
                <a:cs typeface="Ubuntu"/>
                <a:sym typeface="Ubuntu"/>
              </a:rPr>
              <a:t>ideas</a:t>
            </a:r>
            <a:r>
              <a:rPr lang="en" sz="1200">
                <a:latin typeface="Ubuntu"/>
                <a:ea typeface="Ubuntu"/>
                <a:cs typeface="Ubuntu"/>
                <a:sym typeface="Ubuntu"/>
              </a:rPr>
              <a:t> from the texts in the previous lessons (including the stations) and combine them with your own.</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Your text must have:</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Char char="●"/>
            </a:pPr>
            <a:r>
              <a:rPr lang="en" sz="1200">
                <a:latin typeface="Ubuntu"/>
                <a:ea typeface="Ubuntu"/>
                <a:cs typeface="Ubuntu"/>
                <a:sym typeface="Ubuntu"/>
              </a:rPr>
              <a:t>Title</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Char char="●"/>
            </a:pPr>
            <a:r>
              <a:rPr lang="en" sz="1200">
                <a:latin typeface="Ubuntu"/>
                <a:ea typeface="Ubuntu"/>
                <a:cs typeface="Ubuntu"/>
                <a:sym typeface="Ubuntu"/>
              </a:rPr>
              <a:t>Three suggestions of NEW actions you can do to help the planet</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Char char="●"/>
            </a:pPr>
            <a:r>
              <a:rPr lang="en" sz="1200">
                <a:latin typeface="Ubuntu"/>
                <a:ea typeface="Ubuntu"/>
                <a:cs typeface="Ubuntu"/>
                <a:sym typeface="Ubuntu"/>
              </a:rPr>
              <a:t>Suggestions to others</a:t>
            </a:r>
            <a:endParaRPr sz="1200">
              <a:latin typeface="Ubuntu"/>
              <a:ea typeface="Ubuntu"/>
              <a:cs typeface="Ubuntu"/>
              <a:sym typeface="Ubuntu"/>
            </a:endParaRPr>
          </a:p>
        </p:txBody>
      </p:sp>
      <p:sp>
        <p:nvSpPr>
          <p:cNvPr id="630" name="Google Shape;630;p27"/>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sp>
        <p:nvSpPr>
          <p:cNvPr id="631" name="Google Shape;631;p27"/>
          <p:cNvSpPr txBox="1"/>
          <p:nvPr/>
        </p:nvSpPr>
        <p:spPr>
          <a:xfrm>
            <a:off x="749900" y="5715675"/>
            <a:ext cx="3058800" cy="1218900"/>
          </a:xfrm>
          <a:prstGeom prst="rect">
            <a:avLst/>
          </a:prstGeom>
          <a:noFill/>
          <a:ln cap="flat" cmpd="sng" w="19050">
            <a:solidFill>
              <a:srgbClr val="000000"/>
            </a:solidFill>
            <a:prstDash val="lg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Sentence helpers: </a:t>
            </a:r>
            <a:endParaRPr b="1" sz="1200">
              <a:solidFill>
                <a:schemeClr val="dk1"/>
              </a:solidFill>
              <a:latin typeface="Ubuntu"/>
              <a:ea typeface="Ubuntu"/>
              <a:cs typeface="Ubuntu"/>
              <a:sym typeface="Ubuntu"/>
            </a:endParaRPr>
          </a:p>
          <a:p>
            <a:pPr indent="-304800" lvl="0" marL="457200" rtl="0" algn="l">
              <a:lnSpc>
                <a:spcPct val="115000"/>
              </a:lnSpc>
              <a:spcBef>
                <a:spcPts val="0"/>
              </a:spcBef>
              <a:spcAft>
                <a:spcPts val="0"/>
              </a:spcAft>
              <a:buSzPts val="1200"/>
              <a:buFont typeface="Ubuntu"/>
              <a:buChar char="●"/>
            </a:pPr>
            <a:r>
              <a:rPr lang="en" sz="1200">
                <a:latin typeface="Ubuntu"/>
                <a:ea typeface="Ubuntu"/>
                <a:cs typeface="Ubuntu"/>
                <a:sym typeface="Ubuntu"/>
              </a:rPr>
              <a:t>To save … you can…</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Char char="●"/>
            </a:pPr>
            <a:r>
              <a:rPr lang="en" sz="1200">
                <a:latin typeface="Ubuntu"/>
                <a:ea typeface="Ubuntu"/>
                <a:cs typeface="Ubuntu"/>
                <a:sym typeface="Ubuntu"/>
              </a:rPr>
              <a:t>You can reduce / reuse / recycle / compost… </a:t>
            </a:r>
            <a:endParaRPr sz="1200">
              <a:latin typeface="Ubuntu"/>
              <a:ea typeface="Ubuntu"/>
              <a:cs typeface="Ubuntu"/>
              <a:sym typeface="Ubuntu"/>
            </a:endParaRPr>
          </a:p>
          <a:p>
            <a:pPr indent="-304800" lvl="0" marL="457200" rtl="0" algn="l">
              <a:lnSpc>
                <a:spcPct val="115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To help the planet, you can…</a:t>
            </a:r>
            <a:endParaRPr sz="1200"/>
          </a:p>
        </p:txBody>
      </p:sp>
      <p:pic>
        <p:nvPicPr>
          <p:cNvPr id="632" name="Google Shape;632;p27"/>
          <p:cNvPicPr preferRelativeResize="0"/>
          <p:nvPr/>
        </p:nvPicPr>
        <p:blipFill>
          <a:blip r:embed="rId3">
            <a:alphaModFix/>
          </a:blip>
          <a:stretch>
            <a:fillRect/>
          </a:stretch>
        </p:blipFill>
        <p:spPr>
          <a:xfrm>
            <a:off x="6463575" y="810300"/>
            <a:ext cx="1071025" cy="1071025"/>
          </a:xfrm>
          <a:prstGeom prst="rect">
            <a:avLst/>
          </a:prstGeom>
          <a:noFill/>
          <a:ln>
            <a:noFill/>
          </a:ln>
        </p:spPr>
      </p:pic>
      <p:graphicFrame>
        <p:nvGraphicFramePr>
          <p:cNvPr id="633" name="Google Shape;633;p27"/>
          <p:cNvGraphicFramePr/>
          <p:nvPr/>
        </p:nvGraphicFramePr>
        <p:xfrm>
          <a:off x="801225" y="3853250"/>
          <a:ext cx="3000000" cy="3000000"/>
        </p:xfrm>
        <a:graphic>
          <a:graphicData uri="http://schemas.openxmlformats.org/drawingml/2006/table">
            <a:tbl>
              <a:tblPr>
                <a:noFill/>
                <a:tableStyleId>{A62F6275-33E2-4116-821C-BDA708B4AAF2}</a:tableStyleId>
              </a:tblPr>
              <a:tblGrid>
                <a:gridCol w="1955800"/>
                <a:gridCol w="1955800"/>
                <a:gridCol w="1955800"/>
              </a:tblGrid>
              <a:tr h="381000">
                <a:tc>
                  <a:txBody>
                    <a:bodyPr/>
                    <a:lstStyle/>
                    <a:p>
                      <a:pPr indent="0" lvl="0" marL="0" rtl="0" algn="ctr">
                        <a:spcBef>
                          <a:spcPts val="0"/>
                        </a:spcBef>
                        <a:spcAft>
                          <a:spcPts val="0"/>
                        </a:spcAft>
                        <a:buNone/>
                      </a:pPr>
                      <a:r>
                        <a:rPr lang="en" sz="1200">
                          <a:latin typeface="Ubuntu"/>
                          <a:ea typeface="Ubuntu"/>
                          <a:cs typeface="Ubuntu"/>
                          <a:sym typeface="Ubuntu"/>
                        </a:rPr>
                        <a:t>Place</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Ubuntu"/>
                          <a:ea typeface="Ubuntu"/>
                          <a:cs typeface="Ubuntu"/>
                          <a:sym typeface="Ubuntu"/>
                        </a:rPr>
                        <a:t>Action</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Ubuntu"/>
                          <a:ea typeface="Ubuntu"/>
                          <a:cs typeface="Ubuntu"/>
                          <a:sym typeface="Ubuntu"/>
                        </a:rPr>
                        <a:t>Reason</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634" name="Google Shape;634;p27"/>
          <p:cNvSpPr txBox="1"/>
          <p:nvPr/>
        </p:nvSpPr>
        <p:spPr>
          <a:xfrm>
            <a:off x="4063850" y="5372675"/>
            <a:ext cx="136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a:ea typeface="Ubuntu"/>
                <a:cs typeface="Ubuntu"/>
                <a:sym typeface="Ubuntu"/>
              </a:rPr>
              <a:t>Model text</a:t>
            </a:r>
            <a:endParaRPr>
              <a:latin typeface="Ubuntu"/>
              <a:ea typeface="Ubuntu"/>
              <a:cs typeface="Ubuntu"/>
              <a:sym typeface="Ubuntu"/>
            </a:endParaRPr>
          </a:p>
        </p:txBody>
      </p:sp>
      <p:sp>
        <p:nvSpPr>
          <p:cNvPr id="635" name="Google Shape;635;p27"/>
          <p:cNvSpPr txBox="1"/>
          <p:nvPr/>
        </p:nvSpPr>
        <p:spPr>
          <a:xfrm>
            <a:off x="749900" y="7340525"/>
            <a:ext cx="3058800" cy="230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Ubuntu"/>
                <a:ea typeface="Ubuntu"/>
                <a:cs typeface="Ubuntu"/>
                <a:sym typeface="Ubuntu"/>
              </a:rPr>
              <a:t>Examples of sentences to suggest new habits to help others: </a:t>
            </a:r>
            <a:endParaRPr b="1"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To help save _________________ , you can ____________________________ .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solidFill>
                  <a:schemeClr val="dk1"/>
                </a:solidFill>
                <a:latin typeface="Ubuntu"/>
                <a:ea typeface="Ubuntu"/>
                <a:cs typeface="Ubuntu"/>
                <a:sym typeface="Ubuntu"/>
              </a:rPr>
              <a:t>To help save _________________ , </a:t>
            </a:r>
            <a:r>
              <a:rPr lang="en" sz="1200">
                <a:latin typeface="Ubuntu"/>
                <a:ea typeface="Ubuntu"/>
                <a:cs typeface="Ubuntu"/>
                <a:sym typeface="Ubuntu"/>
              </a:rPr>
              <a:t>y</a:t>
            </a:r>
            <a:r>
              <a:rPr lang="en" sz="1200">
                <a:latin typeface="Ubuntu"/>
                <a:ea typeface="Ubuntu"/>
                <a:cs typeface="Ubuntu"/>
                <a:sym typeface="Ubuntu"/>
              </a:rPr>
              <a:t>ou can refuse _______________ . </a:t>
            </a:r>
            <a:endParaRPr sz="1200">
              <a:latin typeface="Ubuntu"/>
              <a:ea typeface="Ubuntu"/>
              <a:cs typeface="Ubuntu"/>
              <a:sym typeface="Ubuntu"/>
            </a:endParaRPr>
          </a:p>
          <a:p>
            <a:pPr indent="0" lvl="0" marL="0" rtl="0" algn="l">
              <a:lnSpc>
                <a:spcPct val="150000"/>
              </a:lnSpc>
              <a:spcBef>
                <a:spcPts val="0"/>
              </a:spcBef>
              <a:spcAft>
                <a:spcPts val="0"/>
              </a:spcAft>
              <a:buNone/>
            </a:pPr>
            <a:r>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It will make you feel __________!</a:t>
            </a:r>
            <a:endParaRPr sz="1200">
              <a:latin typeface="Ubuntu"/>
              <a:ea typeface="Ubuntu"/>
              <a:cs typeface="Ubuntu"/>
              <a:sym typeface="Ubuntu"/>
            </a:endParaRPr>
          </a:p>
        </p:txBody>
      </p:sp>
      <p:pic>
        <p:nvPicPr>
          <p:cNvPr id="636" name="Google Shape;636;p27"/>
          <p:cNvPicPr preferRelativeResize="0"/>
          <p:nvPr/>
        </p:nvPicPr>
        <p:blipFill rotWithShape="1">
          <a:blip r:embed="rId4">
            <a:alphaModFix/>
          </a:blip>
          <a:srcRect b="0" l="0" r="980" t="0"/>
          <a:stretch/>
        </p:blipFill>
        <p:spPr>
          <a:xfrm>
            <a:off x="4008050" y="5715675"/>
            <a:ext cx="2964937" cy="3980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28"/>
          <p:cNvSpPr txBox="1"/>
          <p:nvPr/>
        </p:nvSpPr>
        <p:spPr>
          <a:xfrm>
            <a:off x="871150" y="822725"/>
            <a:ext cx="6249000" cy="5844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Ubuntu"/>
                <a:ea typeface="Ubuntu"/>
                <a:cs typeface="Ubuntu"/>
                <a:sym typeface="Ubuntu"/>
              </a:rPr>
              <a:t>Write your text here.</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lnSpc>
                <a:spcPct val="200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________________________________________________________________________________</a:t>
            </a:r>
            <a:endParaRPr sz="1200">
              <a:solidFill>
                <a:schemeClr val="dk1"/>
              </a:solidFill>
              <a:latin typeface="Ubuntu"/>
              <a:ea typeface="Ubuntu"/>
              <a:cs typeface="Ubuntu"/>
              <a:sym typeface="Ubuntu"/>
            </a:endParaRPr>
          </a:p>
          <a:p>
            <a:pPr indent="0" lvl="0" marL="0" rtl="0" algn="l">
              <a:spcBef>
                <a:spcPts val="0"/>
              </a:spcBef>
              <a:spcAft>
                <a:spcPts val="0"/>
              </a:spcAft>
              <a:buNone/>
            </a:pPr>
            <a:r>
              <a:t/>
            </a:r>
            <a:endParaRPr sz="1200">
              <a:solidFill>
                <a:schemeClr val="dk1"/>
              </a:solidFill>
              <a:latin typeface="Ubuntu"/>
              <a:ea typeface="Ubuntu"/>
              <a:cs typeface="Ubuntu"/>
              <a:sym typeface="Ubuntu"/>
            </a:endParaRPr>
          </a:p>
          <a:p>
            <a:pPr indent="0" lvl="0" marL="0" rtl="0" algn="l">
              <a:spcBef>
                <a:spcPts val="0"/>
              </a:spcBef>
              <a:spcAft>
                <a:spcPts val="0"/>
              </a:spcAft>
              <a:buNone/>
            </a:pPr>
            <a:r>
              <a:rPr lang="en" sz="1200">
                <a:solidFill>
                  <a:schemeClr val="dk1"/>
                </a:solidFill>
                <a:latin typeface="Ubuntu"/>
                <a:ea typeface="Ubuntu"/>
                <a:cs typeface="Ubuntu"/>
                <a:sym typeface="Ubuntu"/>
              </a:rPr>
              <a:t> </a:t>
            </a:r>
            <a:endParaRPr sz="1200">
              <a:solidFill>
                <a:schemeClr val="dk1"/>
              </a:solidFill>
              <a:latin typeface="Ubuntu"/>
              <a:ea typeface="Ubuntu"/>
              <a:cs typeface="Ubuntu"/>
              <a:sym typeface="Ubuntu"/>
            </a:endParaRPr>
          </a:p>
        </p:txBody>
      </p:sp>
      <p:sp>
        <p:nvSpPr>
          <p:cNvPr id="642" name="Google Shape;642;p28"/>
          <p:cNvSpPr txBox="1"/>
          <p:nvPr/>
        </p:nvSpPr>
        <p:spPr>
          <a:xfrm>
            <a:off x="1680300" y="6792575"/>
            <a:ext cx="4411800" cy="646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latin typeface="Ubuntu"/>
                <a:ea typeface="Ubuntu"/>
                <a:cs typeface="Ubuntu"/>
                <a:sym typeface="Ubuntu"/>
              </a:rPr>
              <a:t>Which digital tool will you use to share your suggestions?</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___________________________________________</a:t>
            </a:r>
            <a:endParaRPr sz="1200">
              <a:latin typeface="Ubuntu"/>
              <a:ea typeface="Ubuntu"/>
              <a:cs typeface="Ubuntu"/>
              <a:sym typeface="Ubuntu"/>
            </a:endParaRPr>
          </a:p>
        </p:txBody>
      </p:sp>
      <p:sp>
        <p:nvSpPr>
          <p:cNvPr id="643" name="Google Shape;643;p28"/>
          <p:cNvSpPr txBox="1"/>
          <p:nvPr/>
        </p:nvSpPr>
        <p:spPr>
          <a:xfrm>
            <a:off x="904875" y="7676600"/>
            <a:ext cx="6215400" cy="1754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latin typeface="Ubuntu"/>
                <a:ea typeface="Ubuntu"/>
                <a:cs typeface="Ubuntu"/>
                <a:sym typeface="Ubuntu"/>
              </a:rPr>
              <a:t>Plan your digital production. </a:t>
            </a:r>
            <a:endParaRPr sz="120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14"/>
          <p:cNvSpPr/>
          <p:nvPr/>
        </p:nvSpPr>
        <p:spPr>
          <a:xfrm>
            <a:off x="-10041" y="151250"/>
            <a:ext cx="7792500" cy="9126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txBox="1"/>
          <p:nvPr/>
        </p:nvSpPr>
        <p:spPr>
          <a:xfrm>
            <a:off x="967486" y="151250"/>
            <a:ext cx="6234000" cy="91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200">
                <a:solidFill>
                  <a:schemeClr val="dk1"/>
                </a:solidFill>
                <a:latin typeface="Viga"/>
                <a:ea typeface="Viga"/>
                <a:cs typeface="Viga"/>
                <a:sym typeface="Viga"/>
              </a:rPr>
              <a:t>Let’s Prepare!</a:t>
            </a:r>
            <a:endParaRPr sz="2200">
              <a:solidFill>
                <a:schemeClr val="dk1"/>
              </a:solidFill>
              <a:latin typeface="Viga"/>
              <a:ea typeface="Viga"/>
              <a:cs typeface="Viga"/>
              <a:sym typeface="Viga"/>
            </a:endParaRPr>
          </a:p>
          <a:p>
            <a:pPr indent="0" lvl="0" marL="0" rtl="0" algn="ctr">
              <a:lnSpc>
                <a:spcPct val="115000"/>
              </a:lnSpc>
              <a:spcBef>
                <a:spcPts val="0"/>
              </a:spcBef>
              <a:spcAft>
                <a:spcPts val="0"/>
              </a:spcAft>
              <a:buNone/>
            </a:pPr>
            <a:r>
              <a:rPr lang="en" sz="2200">
                <a:solidFill>
                  <a:schemeClr val="dk1"/>
                </a:solidFill>
                <a:latin typeface="Viga"/>
                <a:ea typeface="Viga"/>
                <a:cs typeface="Viga"/>
                <a:sym typeface="Viga"/>
              </a:rPr>
              <a:t>Activity 1 - What is happening to our planet?</a:t>
            </a:r>
            <a:endParaRPr/>
          </a:p>
        </p:txBody>
      </p:sp>
      <p:sp>
        <p:nvSpPr>
          <p:cNvPr id="281" name="Google Shape;281;p14"/>
          <p:cNvSpPr txBox="1"/>
          <p:nvPr/>
        </p:nvSpPr>
        <p:spPr>
          <a:xfrm>
            <a:off x="698302" y="3522650"/>
            <a:ext cx="6234000" cy="2068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Answer these questions.</a:t>
            </a:r>
            <a:endParaRPr b="1"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What is the problem presented in this video?</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How do you feel after watching this video?</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p:txBody>
      </p:sp>
      <p:sp>
        <p:nvSpPr>
          <p:cNvPr id="282" name="Google Shape;282;p14"/>
          <p:cNvSpPr txBox="1"/>
          <p:nvPr/>
        </p:nvSpPr>
        <p:spPr>
          <a:xfrm>
            <a:off x="698300" y="5843076"/>
            <a:ext cx="6234000" cy="169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Take notes</a:t>
            </a:r>
            <a:endParaRPr b="1">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W</a:t>
            </a:r>
            <a:r>
              <a:rPr lang="en" sz="1200">
                <a:latin typeface="Ubuntu"/>
                <a:ea typeface="Ubuntu"/>
                <a:cs typeface="Ubuntu"/>
                <a:sym typeface="Ubuntu"/>
              </a:rPr>
              <a:t>rite down some words you think of after watching this video. They could help you.</a:t>
            </a:r>
            <a:endParaRPr sz="1200">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pic>
        <p:nvPicPr>
          <p:cNvPr descr="A whale helps smaller sea creatures who are trapped in plastic waste. On land a young boy seeks support to clear the sea in his area. Fishermen come to his aid and many boats start to help clear the plastic from the sea.&#10;&#10;http://www.hopeworksproject.com&#10;#hopeworks&#10;#WorldChildrens&#10;&#10;Make sure and SUBSCRIBE to be the first to know about new shows, videos, songs and playlists from CBC Kids.  &#10;https://www.youtube.com/kidscbc?sub_confirmation=1&#10;&#10;Find more videos, games, stories and activities at CBC Kids http://www.cbc.ca/kidscbc2&#10;&#10;CBC Parents offers crafts, recipes and activities your family will love plus personal (often hilarious) stories from the trenches of raising kids: http://www.cbc.ca/parents&#10;&#10;Follow CBC Kids!&#10;https://www.facebook.com/cbckidsca&#10;https://www.pinterest.ca/cbckidsca&#10;Follow us on Twitter: @CBCKids &#10;Instagram: @cbckidsca" id="283" name="Google Shape;283;p14" title="A Whale's Tale | Hope Works">
            <a:hlinkClick r:id="rId3"/>
          </p:cNvPr>
          <p:cNvPicPr preferRelativeResize="0"/>
          <p:nvPr/>
        </p:nvPicPr>
        <p:blipFill>
          <a:blip r:embed="rId4">
            <a:alphaModFix/>
          </a:blip>
          <a:stretch>
            <a:fillRect/>
          </a:stretch>
        </p:blipFill>
        <p:spPr>
          <a:xfrm>
            <a:off x="2705311" y="1569600"/>
            <a:ext cx="2423150" cy="1817350"/>
          </a:xfrm>
          <a:prstGeom prst="rect">
            <a:avLst/>
          </a:prstGeom>
          <a:noFill/>
          <a:ln>
            <a:noFill/>
          </a:ln>
        </p:spPr>
      </p:pic>
      <p:sp>
        <p:nvSpPr>
          <p:cNvPr id="284" name="Google Shape;284;p14"/>
          <p:cNvSpPr txBox="1"/>
          <p:nvPr/>
        </p:nvSpPr>
        <p:spPr>
          <a:xfrm>
            <a:off x="623980" y="1116625"/>
            <a:ext cx="491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Ubuntu"/>
                <a:ea typeface="Ubuntu"/>
                <a:cs typeface="Ubuntu"/>
                <a:sym typeface="Ubuntu"/>
              </a:rPr>
              <a:t> </a:t>
            </a:r>
            <a:r>
              <a:rPr b="1" lang="en">
                <a:latin typeface="Ubuntu"/>
                <a:ea typeface="Ubuntu"/>
                <a:cs typeface="Ubuntu"/>
                <a:sym typeface="Ubuntu"/>
              </a:rPr>
              <a:t>Watch this video to get ready for the next lessons.</a:t>
            </a:r>
            <a:endParaRPr b="1">
              <a:latin typeface="Ubuntu"/>
              <a:ea typeface="Ubuntu"/>
              <a:cs typeface="Ubuntu"/>
              <a:sym typeface="Ubuntu"/>
            </a:endParaRPr>
          </a:p>
        </p:txBody>
      </p:sp>
      <p:sp>
        <p:nvSpPr>
          <p:cNvPr id="285" name="Google Shape;285;p14"/>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grpSp>
        <p:nvGrpSpPr>
          <p:cNvPr id="286" name="Google Shape;286;p14"/>
          <p:cNvGrpSpPr/>
          <p:nvPr/>
        </p:nvGrpSpPr>
        <p:grpSpPr>
          <a:xfrm>
            <a:off x="1194595" y="7948063"/>
            <a:ext cx="5241525" cy="1477513"/>
            <a:chOff x="1124325" y="7730313"/>
            <a:chExt cx="4933200" cy="1477513"/>
          </a:xfrm>
        </p:grpSpPr>
        <p:sp>
          <p:nvSpPr>
            <p:cNvPr id="287" name="Google Shape;287;p14"/>
            <p:cNvSpPr txBox="1"/>
            <p:nvPr/>
          </p:nvSpPr>
          <p:spPr>
            <a:xfrm>
              <a:off x="1124325" y="7730325"/>
              <a:ext cx="4933200" cy="14775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Ubuntu"/>
                  <a:ea typeface="Ubuntu"/>
                  <a:cs typeface="Ubuntu"/>
                  <a:sym typeface="Ubuntu"/>
                </a:rPr>
                <a:t>Did you know that there are many ways to talk about “garbage”? </a:t>
              </a:r>
              <a:endParaRPr b="1"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garbage bin / can 				garbage</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waste </a:t>
              </a:r>
              <a:r>
                <a:rPr lang="en" sz="1200">
                  <a:solidFill>
                    <a:schemeClr val="dk1"/>
                  </a:solidFill>
                  <a:latin typeface="Ubuntu"/>
                  <a:ea typeface="Ubuntu"/>
                  <a:cs typeface="Ubuntu"/>
                  <a:sym typeface="Ubuntu"/>
                </a:rPr>
                <a:t>bin / can</a:t>
              </a:r>
              <a:r>
                <a:rPr lang="en" sz="1200">
                  <a:latin typeface="Ubuntu"/>
                  <a:ea typeface="Ubuntu"/>
                  <a:cs typeface="Ubuntu"/>
                  <a:sym typeface="Ubuntu"/>
                </a:rPr>
                <a:t>				</a:t>
              </a:r>
              <a:r>
                <a:rPr lang="en" sz="1200">
                  <a:solidFill>
                    <a:schemeClr val="dk1"/>
                  </a:solidFill>
                  <a:latin typeface="Ubuntu"/>
                  <a:ea typeface="Ubuntu"/>
                  <a:cs typeface="Ubuntu"/>
                  <a:sym typeface="Ubuntu"/>
                </a:rPr>
                <a:t>waste</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trash </a:t>
              </a:r>
              <a:r>
                <a:rPr lang="en" sz="1200">
                  <a:solidFill>
                    <a:schemeClr val="dk1"/>
                  </a:solidFill>
                  <a:latin typeface="Ubuntu"/>
                  <a:ea typeface="Ubuntu"/>
                  <a:cs typeface="Ubuntu"/>
                  <a:sym typeface="Ubuntu"/>
                </a:rPr>
                <a:t>bin / can</a:t>
              </a:r>
              <a:r>
                <a:rPr lang="en" sz="1200">
                  <a:latin typeface="Ubuntu"/>
                  <a:ea typeface="Ubuntu"/>
                  <a:cs typeface="Ubuntu"/>
                  <a:sym typeface="Ubuntu"/>
                </a:rPr>
                <a:t>				trash</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rubbish </a:t>
              </a:r>
              <a:r>
                <a:rPr lang="en" sz="1200">
                  <a:solidFill>
                    <a:schemeClr val="dk1"/>
                  </a:solidFill>
                  <a:latin typeface="Ubuntu"/>
                  <a:ea typeface="Ubuntu"/>
                  <a:cs typeface="Ubuntu"/>
                  <a:sym typeface="Ubuntu"/>
                </a:rPr>
                <a:t>bin / can</a:t>
              </a:r>
              <a:r>
                <a:rPr lang="en" sz="1200">
                  <a:latin typeface="Ubuntu"/>
                  <a:ea typeface="Ubuntu"/>
                  <a:cs typeface="Ubuntu"/>
                  <a:sym typeface="Ubuntu"/>
                </a:rPr>
                <a:t>				</a:t>
              </a:r>
              <a:r>
                <a:rPr lang="en" sz="1200">
                  <a:solidFill>
                    <a:schemeClr val="dk1"/>
                  </a:solidFill>
                  <a:latin typeface="Ubuntu"/>
                  <a:ea typeface="Ubuntu"/>
                  <a:cs typeface="Ubuntu"/>
                  <a:sym typeface="Ubuntu"/>
                </a:rPr>
                <a:t>rubbish</a:t>
              </a:r>
              <a:endParaRPr sz="1200">
                <a:solidFill>
                  <a:schemeClr val="dk1"/>
                </a:solidFill>
                <a:latin typeface="Ubuntu"/>
                <a:ea typeface="Ubuntu"/>
                <a:cs typeface="Ubuntu"/>
                <a:sym typeface="Ubuntu"/>
              </a:endParaRPr>
            </a:p>
            <a:p>
              <a:pPr indent="457200" lvl="0" marL="2286000" rtl="0" algn="l">
                <a:spcBef>
                  <a:spcPts val="0"/>
                </a:spcBef>
                <a:spcAft>
                  <a:spcPts val="0"/>
                </a:spcAft>
                <a:buNone/>
              </a:pPr>
              <a:r>
                <a:rPr lang="en" sz="1200">
                  <a:solidFill>
                    <a:schemeClr val="dk1"/>
                  </a:solidFill>
                  <a:latin typeface="Ubuntu"/>
                  <a:ea typeface="Ubuntu"/>
                  <a:cs typeface="Ubuntu"/>
                  <a:sym typeface="Ubuntu"/>
                </a:rPr>
                <a:t>litter </a:t>
              </a:r>
              <a:endParaRPr>
                <a:latin typeface="Ubuntu"/>
                <a:ea typeface="Ubuntu"/>
                <a:cs typeface="Ubuntu"/>
                <a:sym typeface="Ubuntu"/>
              </a:endParaRPr>
            </a:p>
          </p:txBody>
        </p:sp>
        <p:pic>
          <p:nvPicPr>
            <p:cNvPr id="288" name="Google Shape;288;p14"/>
            <p:cNvPicPr preferRelativeResize="0"/>
            <p:nvPr/>
          </p:nvPicPr>
          <p:blipFill>
            <a:blip r:embed="rId5">
              <a:alphaModFix/>
            </a:blip>
            <a:stretch>
              <a:fillRect/>
            </a:stretch>
          </p:blipFill>
          <p:spPr>
            <a:xfrm>
              <a:off x="2403587" y="8039500"/>
              <a:ext cx="922426" cy="922426"/>
            </a:xfrm>
            <a:prstGeom prst="rect">
              <a:avLst/>
            </a:prstGeom>
            <a:noFill/>
            <a:ln>
              <a:noFill/>
            </a:ln>
          </p:spPr>
        </p:pic>
        <p:pic>
          <p:nvPicPr>
            <p:cNvPr id="289" name="Google Shape;289;p14"/>
            <p:cNvPicPr preferRelativeResize="0"/>
            <p:nvPr/>
          </p:nvPicPr>
          <p:blipFill>
            <a:blip r:embed="rId6">
              <a:alphaModFix/>
            </a:blip>
            <a:stretch>
              <a:fillRect/>
            </a:stretch>
          </p:blipFill>
          <p:spPr>
            <a:xfrm>
              <a:off x="4350650" y="7730313"/>
              <a:ext cx="1706875" cy="128014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15"/>
          <p:cNvSpPr/>
          <p:nvPr/>
        </p:nvSpPr>
        <p:spPr>
          <a:xfrm>
            <a:off x="-10041" y="108850"/>
            <a:ext cx="7792500" cy="9528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txBox="1"/>
          <p:nvPr/>
        </p:nvSpPr>
        <p:spPr>
          <a:xfrm>
            <a:off x="49725" y="136000"/>
            <a:ext cx="7673100" cy="898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200">
                <a:latin typeface="Viga"/>
                <a:ea typeface="Viga"/>
                <a:cs typeface="Viga"/>
                <a:sym typeface="Viga"/>
              </a:rPr>
              <a:t>Let’s Prepare!</a:t>
            </a:r>
            <a:endParaRPr sz="2200">
              <a:latin typeface="Viga"/>
              <a:ea typeface="Viga"/>
              <a:cs typeface="Viga"/>
              <a:sym typeface="Viga"/>
            </a:endParaRPr>
          </a:p>
          <a:p>
            <a:pPr indent="0" lvl="0" marL="0" rtl="0" algn="ctr">
              <a:lnSpc>
                <a:spcPct val="115000"/>
              </a:lnSpc>
              <a:spcBef>
                <a:spcPts val="0"/>
              </a:spcBef>
              <a:spcAft>
                <a:spcPts val="0"/>
              </a:spcAft>
              <a:buNone/>
            </a:pPr>
            <a:r>
              <a:rPr lang="en" sz="2200">
                <a:latin typeface="Viga"/>
                <a:ea typeface="Viga"/>
                <a:cs typeface="Viga"/>
                <a:sym typeface="Viga"/>
              </a:rPr>
              <a:t>Activity 2 - What is this symbol?</a:t>
            </a:r>
            <a:endParaRPr sz="2200">
              <a:latin typeface="Viga"/>
              <a:ea typeface="Viga"/>
              <a:cs typeface="Viga"/>
              <a:sym typeface="Viga"/>
            </a:endParaRPr>
          </a:p>
        </p:txBody>
      </p:sp>
      <p:pic>
        <p:nvPicPr>
          <p:cNvPr id="296" name="Google Shape;296;p15"/>
          <p:cNvPicPr preferRelativeResize="0"/>
          <p:nvPr/>
        </p:nvPicPr>
        <p:blipFill>
          <a:blip r:embed="rId3">
            <a:alphaModFix/>
          </a:blip>
          <a:stretch>
            <a:fillRect/>
          </a:stretch>
        </p:blipFill>
        <p:spPr>
          <a:xfrm>
            <a:off x="3001082" y="5120400"/>
            <a:ext cx="1405900" cy="1307675"/>
          </a:xfrm>
          <a:prstGeom prst="rect">
            <a:avLst/>
          </a:prstGeom>
          <a:noFill/>
          <a:ln>
            <a:noFill/>
          </a:ln>
        </p:spPr>
      </p:pic>
      <p:sp>
        <p:nvSpPr>
          <p:cNvPr id="297" name="Google Shape;297;p15"/>
          <p:cNvSpPr/>
          <p:nvPr/>
        </p:nvSpPr>
        <p:spPr>
          <a:xfrm rot="8311266">
            <a:off x="2609344" y="6078051"/>
            <a:ext cx="535371" cy="345912"/>
          </a:xfrm>
          <a:prstGeom prst="rightArrow">
            <a:avLst>
              <a:gd fmla="val 50000" name="adj1"/>
              <a:gd fmla="val 50000" name="adj2"/>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rot="-2996789">
            <a:off x="4197765" y="5094021"/>
            <a:ext cx="905357" cy="400499"/>
          </a:xfrm>
          <a:prstGeom prst="rightArrow">
            <a:avLst>
              <a:gd fmla="val 56759" name="adj1"/>
              <a:gd fmla="val 50000" name="adj2"/>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p:nvPr/>
        </p:nvSpPr>
        <p:spPr>
          <a:xfrm rot="-8454864">
            <a:off x="2782863" y="5001393"/>
            <a:ext cx="504377" cy="394965"/>
          </a:xfrm>
          <a:prstGeom prst="rightArrow">
            <a:avLst>
              <a:gd fmla="val 50000" name="adj1"/>
              <a:gd fmla="val 50000" name="adj2"/>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E9E9E"/>
              </a:solidFill>
            </a:endParaRPr>
          </a:p>
        </p:txBody>
      </p:sp>
      <p:sp>
        <p:nvSpPr>
          <p:cNvPr id="300" name="Google Shape;300;p15"/>
          <p:cNvSpPr/>
          <p:nvPr/>
        </p:nvSpPr>
        <p:spPr>
          <a:xfrm>
            <a:off x="707025" y="3891900"/>
            <a:ext cx="2743200" cy="11013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txBox="1"/>
          <p:nvPr/>
        </p:nvSpPr>
        <p:spPr>
          <a:xfrm>
            <a:off x="805119" y="3891663"/>
            <a:ext cx="26451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latin typeface="Ubuntu"/>
                <a:ea typeface="Ubuntu"/>
                <a:cs typeface="Ubuntu"/>
                <a:sym typeface="Ubuntu"/>
              </a:rPr>
              <a:t>1. </a:t>
            </a:r>
            <a:r>
              <a:rPr b="1" lang="en" sz="1200">
                <a:latin typeface="Ubuntu"/>
                <a:ea typeface="Ubuntu"/>
                <a:cs typeface="Ubuntu"/>
                <a:sym typeface="Ubuntu"/>
              </a:rPr>
              <a:t>R</a:t>
            </a:r>
            <a:r>
              <a:rPr lang="en" sz="1200">
                <a:latin typeface="Ubuntu"/>
                <a:ea typeface="Ubuntu"/>
                <a:cs typeface="Ubuntu"/>
                <a:sym typeface="Ubuntu"/>
              </a:rPr>
              <a:t>__________________</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We use less things and pollute less.</a:t>
            </a:r>
            <a:endParaRPr sz="1200">
              <a:latin typeface="Ubuntu"/>
              <a:ea typeface="Ubuntu"/>
              <a:cs typeface="Ubuntu"/>
              <a:sym typeface="Ubuntu"/>
            </a:endParaRPr>
          </a:p>
        </p:txBody>
      </p:sp>
      <p:grpSp>
        <p:nvGrpSpPr>
          <p:cNvPr id="302" name="Google Shape;302;p15"/>
          <p:cNvGrpSpPr/>
          <p:nvPr/>
        </p:nvGrpSpPr>
        <p:grpSpPr>
          <a:xfrm>
            <a:off x="3811491" y="3747199"/>
            <a:ext cx="2611200" cy="1154465"/>
            <a:chOff x="3744012" y="3617207"/>
            <a:chExt cx="2457600" cy="1459500"/>
          </a:xfrm>
        </p:grpSpPr>
        <p:sp>
          <p:nvSpPr>
            <p:cNvPr id="303" name="Google Shape;303;p15"/>
            <p:cNvSpPr/>
            <p:nvPr/>
          </p:nvSpPr>
          <p:spPr>
            <a:xfrm>
              <a:off x="3744012" y="3617207"/>
              <a:ext cx="2457600" cy="14595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txBox="1"/>
            <p:nvPr/>
          </p:nvSpPr>
          <p:spPr>
            <a:xfrm>
              <a:off x="3799362" y="3677685"/>
              <a:ext cx="2346900" cy="127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latin typeface="Ubuntu"/>
                  <a:ea typeface="Ubuntu"/>
                  <a:cs typeface="Ubuntu"/>
                  <a:sym typeface="Ubuntu"/>
                </a:rPr>
                <a:t>2. R</a:t>
              </a:r>
              <a:r>
                <a:rPr lang="en" sz="1200">
                  <a:latin typeface="Ubuntu"/>
                  <a:ea typeface="Ubuntu"/>
                  <a:cs typeface="Ubuntu"/>
                  <a:sym typeface="Ubuntu"/>
                </a:rPr>
                <a:t>___________________</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Find a different way to use the material to not pollute the earth with our trash.</a:t>
              </a:r>
              <a:endParaRPr sz="1200">
                <a:latin typeface="Ubuntu"/>
                <a:ea typeface="Ubuntu"/>
                <a:cs typeface="Ubuntu"/>
                <a:sym typeface="Ubuntu"/>
              </a:endParaRPr>
            </a:p>
          </p:txBody>
        </p:sp>
      </p:grpSp>
      <p:sp>
        <p:nvSpPr>
          <p:cNvPr id="305" name="Google Shape;305;p15"/>
          <p:cNvSpPr/>
          <p:nvPr/>
        </p:nvSpPr>
        <p:spPr>
          <a:xfrm>
            <a:off x="707025" y="6467525"/>
            <a:ext cx="2928000" cy="8313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txBox="1"/>
          <p:nvPr/>
        </p:nvSpPr>
        <p:spPr>
          <a:xfrm>
            <a:off x="744595" y="6524211"/>
            <a:ext cx="28482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latin typeface="Ubuntu"/>
                <a:ea typeface="Ubuntu"/>
                <a:cs typeface="Ubuntu"/>
                <a:sym typeface="Ubuntu"/>
              </a:rPr>
              <a:t>3. R</a:t>
            </a:r>
            <a:r>
              <a:rPr lang="en" sz="1200">
                <a:latin typeface="Ubuntu"/>
                <a:ea typeface="Ubuntu"/>
                <a:cs typeface="Ubuntu"/>
                <a:sym typeface="Ubuntu"/>
              </a:rPr>
              <a:t>______________________</a:t>
            </a:r>
            <a:endParaRPr sz="1200">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The process done to paper, plastic, metal or glass to make a new object</a:t>
            </a:r>
            <a:endParaRPr sz="1200">
              <a:latin typeface="Ubuntu"/>
              <a:ea typeface="Ubuntu"/>
              <a:cs typeface="Ubuntu"/>
              <a:sym typeface="Ubuntu"/>
            </a:endParaRPr>
          </a:p>
        </p:txBody>
      </p:sp>
      <p:sp>
        <p:nvSpPr>
          <p:cNvPr id="307" name="Google Shape;307;p15"/>
          <p:cNvSpPr txBox="1"/>
          <p:nvPr/>
        </p:nvSpPr>
        <p:spPr>
          <a:xfrm>
            <a:off x="707024" y="3018188"/>
            <a:ext cx="5825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Ubuntu"/>
                <a:ea typeface="Ubuntu"/>
                <a:cs typeface="Ubuntu"/>
                <a:sym typeface="Ubuntu"/>
              </a:rPr>
              <a:t>Do you know what the three arrows </a:t>
            </a:r>
            <a:r>
              <a:rPr b="1" lang="en" sz="1200">
                <a:solidFill>
                  <a:schemeClr val="dk1"/>
                </a:solidFill>
                <a:latin typeface="Ubuntu"/>
                <a:ea typeface="Ubuntu"/>
                <a:cs typeface="Ubuntu"/>
                <a:sym typeface="Ubuntu"/>
              </a:rPr>
              <a:t>stand for</a:t>
            </a:r>
            <a:r>
              <a:rPr b="1" lang="en" sz="1200">
                <a:solidFill>
                  <a:schemeClr val="dk1"/>
                </a:solidFill>
                <a:latin typeface="Ubuntu"/>
                <a:ea typeface="Ubuntu"/>
                <a:cs typeface="Ubuntu"/>
                <a:sym typeface="Ubuntu"/>
              </a:rPr>
              <a:t>?</a:t>
            </a:r>
            <a:endParaRPr b="1" sz="1200">
              <a:solidFill>
                <a:schemeClr val="dk1"/>
              </a:solidFill>
              <a:latin typeface="Ubuntu"/>
              <a:ea typeface="Ubuntu"/>
              <a:cs typeface="Ubuntu"/>
              <a:sym typeface="Ubuntu"/>
            </a:endParaRPr>
          </a:p>
          <a:p>
            <a:pPr indent="0" lvl="0" marL="0" rtl="0" algn="l">
              <a:spcBef>
                <a:spcPts val="0"/>
              </a:spcBef>
              <a:spcAft>
                <a:spcPts val="0"/>
              </a:spcAft>
              <a:buNone/>
            </a:pPr>
            <a:r>
              <a:rPr lang="en" sz="1200">
                <a:solidFill>
                  <a:schemeClr val="dk1"/>
                </a:solidFill>
                <a:latin typeface="Ubuntu"/>
                <a:ea typeface="Ubuntu"/>
                <a:cs typeface="Ubuntu"/>
                <a:sym typeface="Ubuntu"/>
              </a:rPr>
              <a:t>Write the names of the </a:t>
            </a:r>
            <a:r>
              <a:rPr b="1" lang="en" sz="1200">
                <a:solidFill>
                  <a:schemeClr val="dk1"/>
                </a:solidFill>
                <a:latin typeface="Ubuntu"/>
                <a:ea typeface="Ubuntu"/>
                <a:cs typeface="Ubuntu"/>
                <a:sym typeface="Ubuntu"/>
              </a:rPr>
              <a:t>3 Rs of waste management</a:t>
            </a:r>
            <a:r>
              <a:rPr lang="en" sz="1200">
                <a:solidFill>
                  <a:schemeClr val="dk1"/>
                </a:solidFill>
                <a:latin typeface="Ubuntu"/>
                <a:ea typeface="Ubuntu"/>
                <a:cs typeface="Ubuntu"/>
                <a:sym typeface="Ubuntu"/>
              </a:rPr>
              <a:t> with the correct definition.</a:t>
            </a:r>
            <a:endParaRPr sz="1200">
              <a:solidFill>
                <a:schemeClr val="dk1"/>
              </a:solidFill>
              <a:latin typeface="Ubuntu"/>
              <a:ea typeface="Ubuntu"/>
              <a:cs typeface="Ubuntu"/>
              <a:sym typeface="Ubuntu"/>
            </a:endParaRPr>
          </a:p>
        </p:txBody>
      </p:sp>
      <p:sp>
        <p:nvSpPr>
          <p:cNvPr id="308" name="Google Shape;308;p15"/>
          <p:cNvSpPr txBox="1"/>
          <p:nvPr/>
        </p:nvSpPr>
        <p:spPr>
          <a:xfrm>
            <a:off x="1105930" y="8391125"/>
            <a:ext cx="5825400" cy="9234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Ubuntu"/>
                <a:ea typeface="Ubuntu"/>
                <a:cs typeface="Ubuntu"/>
                <a:sym typeface="Ubuntu"/>
              </a:rPr>
              <a:t>Did you know?</a:t>
            </a:r>
            <a:endParaRPr b="1"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This symbol was created on </a:t>
            </a:r>
            <a:r>
              <a:rPr b="1" lang="en" sz="1200">
                <a:latin typeface="Ubuntu"/>
                <a:ea typeface="Ubuntu"/>
                <a:cs typeface="Ubuntu"/>
                <a:sym typeface="Ubuntu"/>
              </a:rPr>
              <a:t>Earth Day</a:t>
            </a:r>
            <a:r>
              <a:rPr lang="en" sz="1200">
                <a:latin typeface="Ubuntu"/>
                <a:ea typeface="Ubuntu"/>
                <a:cs typeface="Ubuntu"/>
                <a:sym typeface="Ubuntu"/>
              </a:rPr>
              <a:t> in 1970. The logo was described as a Möbis strip and each arrow is connected to the others. </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Source </a:t>
            </a:r>
            <a:r>
              <a:rPr lang="en" sz="1200">
                <a:solidFill>
                  <a:schemeClr val="dk1"/>
                </a:solidFill>
                <a:latin typeface="Ubuntu"/>
                <a:ea typeface="Ubuntu"/>
                <a:cs typeface="Ubuntu"/>
                <a:sym typeface="Ubuntu"/>
              </a:rPr>
              <a:t>: </a:t>
            </a:r>
            <a:r>
              <a:rPr lang="en" sz="1200" u="sng">
                <a:solidFill>
                  <a:schemeClr val="dk1"/>
                </a:solidFill>
                <a:latin typeface="Ubuntu"/>
                <a:ea typeface="Ubuntu"/>
                <a:cs typeface="Ubuntu"/>
                <a:sym typeface="Ubuntu"/>
                <a:hlinkClick r:id="rId4">
                  <a:extLst>
                    <a:ext uri="{A12FA001-AC4F-418D-AE19-62706E023703}">
                      <ahyp:hlinkClr val="tx"/>
                    </a:ext>
                  </a:extLst>
                </a:hlinkClick>
              </a:rPr>
              <a:t>Wikipedia</a:t>
            </a:r>
            <a:endParaRPr sz="1200">
              <a:solidFill>
                <a:schemeClr val="dk1"/>
              </a:solidFill>
              <a:latin typeface="Ubuntu"/>
              <a:ea typeface="Ubuntu"/>
              <a:cs typeface="Ubuntu"/>
              <a:sym typeface="Ubuntu"/>
            </a:endParaRPr>
          </a:p>
        </p:txBody>
      </p:sp>
      <p:sp>
        <p:nvSpPr>
          <p:cNvPr id="309" name="Google Shape;309;p15"/>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grpSp>
        <p:nvGrpSpPr>
          <p:cNvPr id="310" name="Google Shape;310;p15"/>
          <p:cNvGrpSpPr/>
          <p:nvPr/>
        </p:nvGrpSpPr>
        <p:grpSpPr>
          <a:xfrm>
            <a:off x="457433" y="1132963"/>
            <a:ext cx="6857524" cy="1710300"/>
            <a:chOff x="258550" y="757472"/>
            <a:chExt cx="6667500" cy="1710300"/>
          </a:xfrm>
        </p:grpSpPr>
        <p:sp>
          <p:nvSpPr>
            <p:cNvPr id="311" name="Google Shape;311;p15"/>
            <p:cNvSpPr/>
            <p:nvPr/>
          </p:nvSpPr>
          <p:spPr>
            <a:xfrm>
              <a:off x="258550" y="757472"/>
              <a:ext cx="6667500" cy="17103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312" name="Google Shape;312;p15"/>
            <p:cNvSpPr txBox="1"/>
            <p:nvPr/>
          </p:nvSpPr>
          <p:spPr>
            <a:xfrm>
              <a:off x="786444" y="1047350"/>
              <a:ext cx="1930800" cy="738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highlight>
                    <a:schemeClr val="lt1"/>
                  </a:highlight>
                  <a:latin typeface="Ubuntu"/>
                  <a:ea typeface="Ubuntu"/>
                  <a:cs typeface="Ubuntu"/>
                  <a:sym typeface="Ubuntu"/>
                </a:rPr>
                <a:t>What is this symbol?  </a:t>
              </a:r>
              <a:endParaRPr sz="1200">
                <a:highlight>
                  <a:schemeClr val="lt1"/>
                </a:highlight>
                <a:latin typeface="Ubuntu"/>
                <a:ea typeface="Ubuntu"/>
                <a:cs typeface="Ubuntu"/>
                <a:sym typeface="Ubuntu"/>
              </a:endParaRPr>
            </a:p>
            <a:p>
              <a:pPr indent="0" lvl="0" marL="0" rtl="0" algn="l">
                <a:spcBef>
                  <a:spcPts val="0"/>
                </a:spcBef>
                <a:spcAft>
                  <a:spcPts val="0"/>
                </a:spcAft>
                <a:buNone/>
              </a:pPr>
              <a:r>
                <a:t/>
              </a:r>
              <a:endParaRPr sz="1200">
                <a:highlight>
                  <a:schemeClr val="lt1"/>
                </a:highlight>
                <a:latin typeface="Ubuntu"/>
                <a:ea typeface="Ubuntu"/>
                <a:cs typeface="Ubuntu"/>
                <a:sym typeface="Ubuntu"/>
              </a:endParaRPr>
            </a:p>
            <a:p>
              <a:pPr indent="0" lvl="0" marL="0" rtl="0" algn="l">
                <a:spcBef>
                  <a:spcPts val="0"/>
                </a:spcBef>
                <a:spcAft>
                  <a:spcPts val="0"/>
                </a:spcAft>
                <a:buNone/>
              </a:pPr>
              <a:r>
                <a:rPr lang="en" sz="1200">
                  <a:highlight>
                    <a:schemeClr val="lt1"/>
                  </a:highlight>
                  <a:latin typeface="Ubuntu"/>
                  <a:ea typeface="Ubuntu"/>
                  <a:cs typeface="Ubuntu"/>
                  <a:sym typeface="Ubuntu"/>
                </a:rPr>
                <a:t>____________________</a:t>
              </a:r>
              <a:endParaRPr sz="1200">
                <a:highlight>
                  <a:schemeClr val="lt1"/>
                </a:highlight>
                <a:latin typeface="Ubuntu"/>
                <a:ea typeface="Ubuntu"/>
                <a:cs typeface="Ubuntu"/>
                <a:sym typeface="Ubuntu"/>
              </a:endParaRPr>
            </a:p>
          </p:txBody>
        </p:sp>
        <p:sp>
          <p:nvSpPr>
            <p:cNvPr id="313" name="Google Shape;313;p15"/>
            <p:cNvSpPr txBox="1"/>
            <p:nvPr/>
          </p:nvSpPr>
          <p:spPr>
            <a:xfrm>
              <a:off x="3592305" y="938535"/>
              <a:ext cx="2838300" cy="13482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What are the </a:t>
              </a:r>
              <a:r>
                <a:rPr b="1" lang="en" sz="1200">
                  <a:latin typeface="Ubuntu"/>
                  <a:ea typeface="Ubuntu"/>
                  <a:cs typeface="Ubuntu"/>
                  <a:sym typeface="Ubuntu"/>
                </a:rPr>
                <a:t>3 steps</a:t>
              </a:r>
              <a:r>
                <a:rPr lang="en" sz="1200">
                  <a:latin typeface="Ubuntu"/>
                  <a:ea typeface="Ubuntu"/>
                  <a:cs typeface="Ubuntu"/>
                  <a:sym typeface="Ubuntu"/>
                </a:rPr>
                <a:t> in the </a:t>
              </a:r>
              <a:r>
                <a:rPr b="1" lang="en" sz="1200">
                  <a:latin typeface="Ubuntu"/>
                  <a:ea typeface="Ubuntu"/>
                  <a:cs typeface="Ubuntu"/>
                  <a:sym typeface="Ubuntu"/>
                </a:rPr>
                <a:t>recycling process</a:t>
              </a:r>
              <a:r>
                <a:rPr lang="en" sz="1200">
                  <a:latin typeface="Ubuntu"/>
                  <a:ea typeface="Ubuntu"/>
                  <a:cs typeface="Ubuntu"/>
                  <a:sym typeface="Ubuntu"/>
                </a:rPr>
                <a:t>?</a:t>
              </a:r>
              <a:endParaRPr sz="1200">
                <a:latin typeface="Ubuntu"/>
                <a:ea typeface="Ubuntu"/>
                <a:cs typeface="Ubuntu"/>
                <a:sym typeface="Ubuntu"/>
              </a:endParaRPr>
            </a:p>
            <a:p>
              <a:pPr indent="-304800" lvl="0" marL="457200" rtl="0" algn="l">
                <a:lnSpc>
                  <a:spcPct val="150000"/>
                </a:lnSpc>
                <a:spcBef>
                  <a:spcPts val="0"/>
                </a:spcBef>
                <a:spcAft>
                  <a:spcPts val="0"/>
                </a:spcAft>
                <a:buSzPts val="1200"/>
                <a:buFont typeface="Ubuntu"/>
                <a:buAutoNum type="arabicPeriod"/>
              </a:pPr>
              <a:r>
                <a:rPr lang="en" sz="1200">
                  <a:latin typeface="Ubuntu"/>
                  <a:ea typeface="Ubuntu"/>
                  <a:cs typeface="Ubuntu"/>
                  <a:sym typeface="Ubuntu"/>
                </a:rPr>
                <a:t>__________________________</a:t>
              </a:r>
              <a:endParaRPr sz="1200">
                <a:latin typeface="Ubuntu"/>
                <a:ea typeface="Ubuntu"/>
                <a:cs typeface="Ubuntu"/>
                <a:sym typeface="Ubuntu"/>
              </a:endParaRPr>
            </a:p>
            <a:p>
              <a:pPr indent="-304800" lvl="0" marL="457200" rtl="0" algn="l">
                <a:lnSpc>
                  <a:spcPct val="150000"/>
                </a:lnSpc>
                <a:spcBef>
                  <a:spcPts val="0"/>
                </a:spcBef>
                <a:spcAft>
                  <a:spcPts val="0"/>
                </a:spcAft>
                <a:buSzPts val="1200"/>
                <a:buFont typeface="Ubuntu"/>
                <a:buAutoNum type="arabicPeriod"/>
              </a:pPr>
              <a:r>
                <a:rPr lang="en" sz="1200">
                  <a:solidFill>
                    <a:schemeClr val="dk1"/>
                  </a:solidFill>
                  <a:latin typeface="Ubuntu"/>
                  <a:ea typeface="Ubuntu"/>
                  <a:cs typeface="Ubuntu"/>
                  <a:sym typeface="Ubuntu"/>
                </a:rPr>
                <a:t>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AutoNum type="arabicPeriod"/>
              </a:pPr>
              <a:r>
                <a:rPr lang="en" sz="1200">
                  <a:solidFill>
                    <a:schemeClr val="dk1"/>
                  </a:solidFill>
                  <a:latin typeface="Ubuntu"/>
                  <a:ea typeface="Ubuntu"/>
                  <a:cs typeface="Ubuntu"/>
                  <a:sym typeface="Ubuntu"/>
                </a:rPr>
                <a:t>__________________________</a:t>
              </a:r>
              <a:endParaRPr sz="1200">
                <a:latin typeface="Ubuntu"/>
                <a:ea typeface="Ubuntu"/>
                <a:cs typeface="Ubuntu"/>
                <a:sym typeface="Ubuntu"/>
              </a:endParaRPr>
            </a:p>
          </p:txBody>
        </p:sp>
      </p:grpSp>
      <p:sp>
        <p:nvSpPr>
          <p:cNvPr id="314" name="Google Shape;314;p15"/>
          <p:cNvSpPr txBox="1"/>
          <p:nvPr/>
        </p:nvSpPr>
        <p:spPr>
          <a:xfrm>
            <a:off x="4278645" y="6090425"/>
            <a:ext cx="3036300" cy="1856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Composting </a:t>
            </a:r>
            <a:r>
              <a:rPr lang="en" sz="1200">
                <a:solidFill>
                  <a:schemeClr val="dk1"/>
                </a:solidFill>
                <a:latin typeface="Ubuntu"/>
                <a:ea typeface="Ubuntu"/>
                <a:cs typeface="Ubuntu"/>
                <a:sym typeface="Ubuntu"/>
              </a:rPr>
              <a:t>is a way to recycle organic matter like leaves and food into fertilizer to enrich soil and plants. (biodegradable waste)</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Do you know about composting?</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What goes in a compost bin?</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Do you compost in your </a:t>
            </a:r>
            <a:r>
              <a:rPr lang="en" sz="1200">
                <a:solidFill>
                  <a:schemeClr val="dk1"/>
                </a:solidFill>
                <a:latin typeface="Ubuntu"/>
                <a:ea typeface="Ubuntu"/>
                <a:cs typeface="Ubuntu"/>
                <a:sym typeface="Ubuntu"/>
              </a:rPr>
              <a:t>city</a:t>
            </a:r>
            <a:r>
              <a:rPr lang="en" sz="1200">
                <a:solidFill>
                  <a:schemeClr val="dk1"/>
                </a:solidFill>
                <a:latin typeface="Ubuntu"/>
                <a:ea typeface="Ubuntu"/>
                <a:cs typeface="Ubuntu"/>
                <a:sym typeface="Ubuntu"/>
              </a:rPr>
              <a:t>?</a:t>
            </a:r>
            <a:endParaRPr sz="1200">
              <a:latin typeface="Ubuntu"/>
              <a:ea typeface="Ubuntu"/>
              <a:cs typeface="Ubuntu"/>
              <a:sym typeface="Ubuntu"/>
            </a:endParaRPr>
          </a:p>
        </p:txBody>
      </p:sp>
      <p:sp>
        <p:nvSpPr>
          <p:cNvPr id="315" name="Google Shape;315;p15"/>
          <p:cNvSpPr/>
          <p:nvPr/>
        </p:nvSpPr>
        <p:spPr>
          <a:xfrm rot="-215467">
            <a:off x="3681869" y="6852332"/>
            <a:ext cx="507697" cy="336900"/>
          </a:xfrm>
          <a:prstGeom prst="rightArrow">
            <a:avLst>
              <a:gd fmla="val 50000" name="adj1"/>
              <a:gd fmla="val 50000" name="adj2"/>
            </a:avLst>
          </a:prstGeom>
          <a:no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15"/>
          <p:cNvPicPr preferRelativeResize="0"/>
          <p:nvPr/>
        </p:nvPicPr>
        <p:blipFill>
          <a:blip r:embed="rId3">
            <a:alphaModFix/>
          </a:blip>
          <a:stretch>
            <a:fillRect/>
          </a:stretch>
        </p:blipFill>
        <p:spPr>
          <a:xfrm>
            <a:off x="1739870" y="2295437"/>
            <a:ext cx="506813" cy="471407"/>
          </a:xfrm>
          <a:prstGeom prst="rect">
            <a:avLst/>
          </a:prstGeom>
          <a:noFill/>
          <a:ln>
            <a:noFill/>
          </a:ln>
        </p:spPr>
      </p:pic>
      <p:sp>
        <p:nvSpPr>
          <p:cNvPr id="317" name="Google Shape;317;p15"/>
          <p:cNvSpPr txBox="1"/>
          <p:nvPr/>
        </p:nvSpPr>
        <p:spPr>
          <a:xfrm>
            <a:off x="1108300" y="7508800"/>
            <a:ext cx="2329500" cy="581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There is a new “R”. Can you find it? __________________</a:t>
            </a:r>
            <a:endParaRPr sz="1200">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p16"/>
          <p:cNvSpPr/>
          <p:nvPr/>
        </p:nvSpPr>
        <p:spPr>
          <a:xfrm>
            <a:off x="2965995" y="287350"/>
            <a:ext cx="4326300" cy="7698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3" name="Google Shape;323;p16"/>
          <p:cNvPicPr preferRelativeResize="0"/>
          <p:nvPr/>
        </p:nvPicPr>
        <p:blipFill>
          <a:blip r:embed="rId3">
            <a:alphaModFix/>
          </a:blip>
          <a:stretch>
            <a:fillRect/>
          </a:stretch>
        </p:blipFill>
        <p:spPr>
          <a:xfrm>
            <a:off x="761778" y="780387"/>
            <a:ext cx="1302800" cy="1837996"/>
          </a:xfrm>
          <a:prstGeom prst="rect">
            <a:avLst/>
          </a:prstGeom>
          <a:noFill/>
          <a:ln>
            <a:noFill/>
          </a:ln>
        </p:spPr>
      </p:pic>
      <p:sp>
        <p:nvSpPr>
          <p:cNvPr id="324" name="Google Shape;324;p16"/>
          <p:cNvSpPr txBox="1"/>
          <p:nvPr/>
        </p:nvSpPr>
        <p:spPr>
          <a:xfrm>
            <a:off x="2827225" y="1170975"/>
            <a:ext cx="4413300" cy="1459200"/>
          </a:xfrm>
          <a:prstGeom prst="rect">
            <a:avLst/>
          </a:prstGeom>
          <a:noFill/>
          <a:ln cap="flat" cmpd="sng" w="19050">
            <a:solidFill>
              <a:srgbClr val="000000"/>
            </a:solidFill>
            <a:prstDash val="solid"/>
            <a:round/>
            <a:headEnd len="sm" w="sm" type="none"/>
            <a:tailEnd len="sm" w="sm" type="none"/>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Directions:</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Match the words with the images on this page.</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solidFill>
                  <a:schemeClr val="dk1"/>
                </a:solidFill>
                <a:latin typeface="Ubuntu"/>
                <a:ea typeface="Ubuntu"/>
                <a:cs typeface="Ubuntu"/>
                <a:sym typeface="Ubuntu"/>
              </a:rPr>
              <a:t>Go in your slide in the digital document to create your digital bingo card by placing the objects in the squares.</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Listen to the person calling the objects.</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Place a chip on the word you hear.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Say Bingo! when you have a line of words.</a:t>
            </a:r>
            <a:endParaRPr sz="2300">
              <a:latin typeface="Nanum Pen Script"/>
              <a:ea typeface="Nanum Pen Script"/>
              <a:cs typeface="Nanum Pen Script"/>
              <a:sym typeface="Nanum Pen Script"/>
            </a:endParaRPr>
          </a:p>
        </p:txBody>
      </p:sp>
      <p:sp>
        <p:nvSpPr>
          <p:cNvPr id="325" name="Google Shape;325;p16"/>
          <p:cNvSpPr txBox="1"/>
          <p:nvPr/>
        </p:nvSpPr>
        <p:spPr>
          <a:xfrm>
            <a:off x="3107680" y="302800"/>
            <a:ext cx="4043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Option A</a:t>
            </a:r>
            <a:endParaRPr sz="1800">
              <a:solidFill>
                <a:schemeClr val="dk1"/>
              </a:solidFill>
              <a:latin typeface="Viga"/>
              <a:ea typeface="Viga"/>
              <a:cs typeface="Viga"/>
              <a:sym typeface="Viga"/>
            </a:endParaRPr>
          </a:p>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Bingo</a:t>
            </a:r>
            <a:endParaRPr sz="1800"/>
          </a:p>
        </p:txBody>
      </p:sp>
      <p:graphicFrame>
        <p:nvGraphicFramePr>
          <p:cNvPr id="326" name="Google Shape;326;p16"/>
          <p:cNvGraphicFramePr/>
          <p:nvPr/>
        </p:nvGraphicFramePr>
        <p:xfrm>
          <a:off x="534283" y="2744000"/>
          <a:ext cx="3000000" cy="3000000"/>
        </p:xfrm>
        <a:graphic>
          <a:graphicData uri="http://schemas.openxmlformats.org/drawingml/2006/table">
            <a:tbl>
              <a:tblPr>
                <a:noFill/>
                <a:tableStyleId>{A62F6275-33E2-4116-821C-BDA708B4AAF2}</a:tableStyleId>
              </a:tblPr>
              <a:tblGrid>
                <a:gridCol w="3351850"/>
                <a:gridCol w="3351850"/>
              </a:tblGrid>
              <a:tr h="603225">
                <a:tc>
                  <a:txBody>
                    <a:bodyPr/>
                    <a:lstStyle/>
                    <a:p>
                      <a:pPr indent="0" lvl="0" marL="0" rtl="0" algn="l">
                        <a:spcBef>
                          <a:spcPts val="0"/>
                        </a:spcBef>
                        <a:spcAft>
                          <a:spcPts val="0"/>
                        </a:spcAft>
                        <a:buNone/>
                      </a:pPr>
                      <a:r>
                        <a:rPr b="1" lang="en">
                          <a:latin typeface="Ubuntu"/>
                          <a:ea typeface="Ubuntu"/>
                          <a:cs typeface="Ubuntu"/>
                          <a:sym typeface="Ubuntu"/>
                        </a:rPr>
                        <a:t>1</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9</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00700">
                <a:tc>
                  <a:txBody>
                    <a:bodyPr/>
                    <a:lstStyle/>
                    <a:p>
                      <a:pPr indent="0" lvl="0" marL="0" rtl="0" algn="l">
                        <a:spcBef>
                          <a:spcPts val="0"/>
                        </a:spcBef>
                        <a:spcAft>
                          <a:spcPts val="0"/>
                        </a:spcAft>
                        <a:buNone/>
                      </a:pPr>
                      <a:r>
                        <a:rPr b="1" lang="en">
                          <a:latin typeface="Ubuntu"/>
                          <a:ea typeface="Ubuntu"/>
                          <a:cs typeface="Ubuntu"/>
                          <a:sym typeface="Ubuntu"/>
                        </a:rPr>
                        <a:t>2</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10</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00700">
                <a:tc>
                  <a:txBody>
                    <a:bodyPr/>
                    <a:lstStyle/>
                    <a:p>
                      <a:pPr indent="0" lvl="0" marL="0" rtl="0" algn="l">
                        <a:spcBef>
                          <a:spcPts val="0"/>
                        </a:spcBef>
                        <a:spcAft>
                          <a:spcPts val="0"/>
                        </a:spcAft>
                        <a:buNone/>
                      </a:pPr>
                      <a:r>
                        <a:rPr b="1" lang="en">
                          <a:latin typeface="Ubuntu"/>
                          <a:ea typeface="Ubuntu"/>
                          <a:cs typeface="Ubuntu"/>
                          <a:sym typeface="Ubuntu"/>
                        </a:rPr>
                        <a:t>3</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11</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00700">
                <a:tc>
                  <a:txBody>
                    <a:bodyPr/>
                    <a:lstStyle/>
                    <a:p>
                      <a:pPr indent="0" lvl="0" marL="0" rtl="0" algn="l">
                        <a:spcBef>
                          <a:spcPts val="0"/>
                        </a:spcBef>
                        <a:spcAft>
                          <a:spcPts val="0"/>
                        </a:spcAft>
                        <a:buNone/>
                      </a:pPr>
                      <a:r>
                        <a:rPr b="1" lang="en">
                          <a:latin typeface="Ubuntu"/>
                          <a:ea typeface="Ubuntu"/>
                          <a:cs typeface="Ubuntu"/>
                          <a:sym typeface="Ubuntu"/>
                        </a:rPr>
                        <a:t>4</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12</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650075">
                <a:tc>
                  <a:txBody>
                    <a:bodyPr/>
                    <a:lstStyle/>
                    <a:p>
                      <a:pPr indent="0" lvl="0" marL="0" rtl="0" algn="l">
                        <a:spcBef>
                          <a:spcPts val="0"/>
                        </a:spcBef>
                        <a:spcAft>
                          <a:spcPts val="0"/>
                        </a:spcAft>
                        <a:buNone/>
                      </a:pPr>
                      <a:r>
                        <a:rPr b="1" lang="en">
                          <a:latin typeface="Ubuntu"/>
                          <a:ea typeface="Ubuntu"/>
                          <a:cs typeface="Ubuntu"/>
                          <a:sym typeface="Ubuntu"/>
                        </a:rPr>
                        <a:t>5</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13</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565250">
                <a:tc>
                  <a:txBody>
                    <a:bodyPr/>
                    <a:lstStyle/>
                    <a:p>
                      <a:pPr indent="0" lvl="0" marL="0" rtl="0" algn="l">
                        <a:spcBef>
                          <a:spcPts val="0"/>
                        </a:spcBef>
                        <a:spcAft>
                          <a:spcPts val="0"/>
                        </a:spcAft>
                        <a:buNone/>
                      </a:pPr>
                      <a:r>
                        <a:rPr b="1" lang="en">
                          <a:latin typeface="Ubuntu"/>
                          <a:ea typeface="Ubuntu"/>
                          <a:cs typeface="Ubuntu"/>
                          <a:sym typeface="Ubuntu"/>
                        </a:rPr>
                        <a:t>6</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14</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565250">
                <a:tc>
                  <a:txBody>
                    <a:bodyPr/>
                    <a:lstStyle/>
                    <a:p>
                      <a:pPr indent="0" lvl="0" marL="0" rtl="0" algn="l">
                        <a:spcBef>
                          <a:spcPts val="0"/>
                        </a:spcBef>
                        <a:spcAft>
                          <a:spcPts val="0"/>
                        </a:spcAft>
                        <a:buNone/>
                      </a:pPr>
                      <a:r>
                        <a:rPr b="1" lang="en">
                          <a:latin typeface="Ubuntu"/>
                          <a:ea typeface="Ubuntu"/>
                          <a:cs typeface="Ubuntu"/>
                          <a:sym typeface="Ubuntu"/>
                        </a:rPr>
                        <a:t>7</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15</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565250">
                <a:tc>
                  <a:txBody>
                    <a:bodyPr/>
                    <a:lstStyle/>
                    <a:p>
                      <a:pPr indent="0" lvl="0" marL="0" rtl="0" algn="l">
                        <a:spcBef>
                          <a:spcPts val="0"/>
                        </a:spcBef>
                        <a:spcAft>
                          <a:spcPts val="0"/>
                        </a:spcAft>
                        <a:buNone/>
                      </a:pPr>
                      <a:r>
                        <a:rPr b="1" lang="en">
                          <a:latin typeface="Ubuntu"/>
                          <a:ea typeface="Ubuntu"/>
                          <a:cs typeface="Ubuntu"/>
                          <a:sym typeface="Ubuntu"/>
                        </a:rPr>
                        <a:t>8</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16</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bl>
          </a:graphicData>
        </a:graphic>
      </p:graphicFrame>
      <p:pic>
        <p:nvPicPr>
          <p:cNvPr descr="https://lh4.googleusercontent.com/wh3hDUjXEGi2Wj2LtwMYWcgKsiC9y4v1rE_-_KU4ou2V-IAFWoUFsp7wN1hgWRi78w5YPnkraUBURtUzTJ4HtAT96daJghiOx_GdSeauj9dNL8MkazSJQXaAIDJy5arQnHyS0JmX-5M" id="327" name="Google Shape;327;p16"/>
          <p:cNvPicPr preferRelativeResize="0"/>
          <p:nvPr/>
        </p:nvPicPr>
        <p:blipFill>
          <a:blip r:embed="rId4">
            <a:alphaModFix/>
          </a:blip>
          <a:stretch>
            <a:fillRect/>
          </a:stretch>
        </p:blipFill>
        <p:spPr>
          <a:xfrm>
            <a:off x="3304875" y="5491461"/>
            <a:ext cx="365499" cy="560700"/>
          </a:xfrm>
          <a:prstGeom prst="rect">
            <a:avLst/>
          </a:prstGeom>
          <a:noFill/>
          <a:ln>
            <a:noFill/>
          </a:ln>
        </p:spPr>
      </p:pic>
      <p:pic>
        <p:nvPicPr>
          <p:cNvPr descr="https://lh3.googleusercontent.com/pAkZyH1gM4j3F68leJwGb4BEs5szqtmaPrhWeR4k0UoYXvlTBGOIxdEOmIY1jAn2gF-hwqZ2LmRWdB_VP8maYSqzkO6f633zgv5JJaQqNzYKFBNf-L8lAD-n9abouzO50Win-gRp9YM" id="328" name="Google Shape;328;p16"/>
          <p:cNvPicPr preferRelativeResize="0"/>
          <p:nvPr/>
        </p:nvPicPr>
        <p:blipFill>
          <a:blip r:embed="rId5">
            <a:alphaModFix/>
          </a:blip>
          <a:stretch>
            <a:fillRect/>
          </a:stretch>
        </p:blipFill>
        <p:spPr>
          <a:xfrm>
            <a:off x="2981590" y="4821355"/>
            <a:ext cx="693971" cy="532299"/>
          </a:xfrm>
          <a:prstGeom prst="rect">
            <a:avLst/>
          </a:prstGeom>
          <a:noFill/>
          <a:ln>
            <a:noFill/>
          </a:ln>
        </p:spPr>
      </p:pic>
      <p:pic>
        <p:nvPicPr>
          <p:cNvPr descr="https://lh4.googleusercontent.com/nn2n2OzYF9DrfXVGaghOoGSe1tVvsr52-SW2ZeIJKYB6nCftX0DoKhDUbQoKsHcUfBER1MlZTjqOiGw6SCcJEET2Wn-ANG99K4ks1RtCO7_5es5m6U9q6S_csCSkMBeZZ1eW_fDvRJ4" id="329" name="Google Shape;329;p16"/>
          <p:cNvPicPr preferRelativeResize="0"/>
          <p:nvPr/>
        </p:nvPicPr>
        <p:blipFill>
          <a:blip r:embed="rId6">
            <a:alphaModFix/>
          </a:blip>
          <a:stretch>
            <a:fillRect/>
          </a:stretch>
        </p:blipFill>
        <p:spPr>
          <a:xfrm>
            <a:off x="2827227" y="6256937"/>
            <a:ext cx="909620" cy="350597"/>
          </a:xfrm>
          <a:prstGeom prst="rect">
            <a:avLst/>
          </a:prstGeom>
          <a:noFill/>
          <a:ln>
            <a:noFill/>
          </a:ln>
        </p:spPr>
      </p:pic>
      <p:pic>
        <p:nvPicPr>
          <p:cNvPr descr="https://lh6.googleusercontent.com/5CX7gDykCEPwQw0bJgVkAYUGwz1dT9hz-mV9By_vdqFjrlM-kda-P4sF_vMC4jxEyIbSFlCJJb5izm0ZweiYQebX4rDQZIZ9xuE6-7UQSEYOxnT9eqUJw4tj7dXc-W9Uu1QCqowvpLY" id="330" name="Google Shape;330;p16"/>
          <p:cNvPicPr preferRelativeResize="0"/>
          <p:nvPr/>
        </p:nvPicPr>
        <p:blipFill>
          <a:blip r:embed="rId7">
            <a:alphaModFix/>
          </a:blip>
          <a:stretch>
            <a:fillRect/>
          </a:stretch>
        </p:blipFill>
        <p:spPr>
          <a:xfrm>
            <a:off x="3263527" y="7283099"/>
            <a:ext cx="365500" cy="485948"/>
          </a:xfrm>
          <a:prstGeom prst="rect">
            <a:avLst/>
          </a:prstGeom>
          <a:noFill/>
          <a:ln>
            <a:noFill/>
          </a:ln>
        </p:spPr>
      </p:pic>
      <p:pic>
        <p:nvPicPr>
          <p:cNvPr descr="Sponsored image" id="331" name="Google Shape;331;p16"/>
          <p:cNvPicPr preferRelativeResize="0"/>
          <p:nvPr/>
        </p:nvPicPr>
        <p:blipFill rotWithShape="1">
          <a:blip r:embed="rId8">
            <a:alphaModFix/>
          </a:blip>
          <a:srcRect b="19923" l="0" r="0" t="0"/>
          <a:stretch/>
        </p:blipFill>
        <p:spPr>
          <a:xfrm>
            <a:off x="5924318" y="5465412"/>
            <a:ext cx="1184207" cy="534305"/>
          </a:xfrm>
          <a:prstGeom prst="rect">
            <a:avLst/>
          </a:prstGeom>
          <a:noFill/>
          <a:ln>
            <a:noFill/>
          </a:ln>
        </p:spPr>
      </p:pic>
      <p:pic>
        <p:nvPicPr>
          <p:cNvPr descr="https://lh5.googleusercontent.com/jZpdmkUHQC07IhzTwriXONF2AX__PlmEixic-BwIZDqEXZWNtFwfTFQoQHuIO6vgdtuhHBPFSoy902W06lPayaUpVNe78_29VvCqRDZKzaZcnE0AjIl0AirAr6zyhf0ivdtgq0F2HzM" id="332" name="Google Shape;332;p16"/>
          <p:cNvPicPr preferRelativeResize="0"/>
          <p:nvPr/>
        </p:nvPicPr>
        <p:blipFill>
          <a:blip r:embed="rId9">
            <a:alphaModFix/>
          </a:blip>
          <a:stretch>
            <a:fillRect/>
          </a:stretch>
        </p:blipFill>
        <p:spPr>
          <a:xfrm>
            <a:off x="6223332" y="6136238"/>
            <a:ext cx="790447" cy="477450"/>
          </a:xfrm>
          <a:prstGeom prst="rect">
            <a:avLst/>
          </a:prstGeom>
          <a:noFill/>
          <a:ln>
            <a:noFill/>
          </a:ln>
        </p:spPr>
      </p:pic>
      <p:pic>
        <p:nvPicPr>
          <p:cNvPr descr="Box, Cardboard, Cardboard Box, Package" id="333" name="Google Shape;333;p16"/>
          <p:cNvPicPr preferRelativeResize="0"/>
          <p:nvPr/>
        </p:nvPicPr>
        <p:blipFill>
          <a:blip r:embed="rId10">
            <a:alphaModFix/>
          </a:blip>
          <a:stretch>
            <a:fillRect/>
          </a:stretch>
        </p:blipFill>
        <p:spPr>
          <a:xfrm>
            <a:off x="6223951" y="6701322"/>
            <a:ext cx="978705" cy="476053"/>
          </a:xfrm>
          <a:prstGeom prst="rect">
            <a:avLst/>
          </a:prstGeom>
          <a:noFill/>
          <a:ln>
            <a:noFill/>
          </a:ln>
        </p:spPr>
      </p:pic>
      <p:pic>
        <p:nvPicPr>
          <p:cNvPr descr="https://lh5.googleusercontent.com/YS2XFhmfI0YMKiKLOBnKWCOzdWToBSvoDJLpek2Vr9G0wqG5yPqW4Kd64-sb-gpf9EqlUVj0V4HSzyZn0XxvrTTo6k4vcFsFUJHUi2aISg02yr17iLxw-tgooDLPtmFmXh78AJh7fVg" id="334" name="Google Shape;334;p16"/>
          <p:cNvPicPr preferRelativeResize="0"/>
          <p:nvPr/>
        </p:nvPicPr>
        <p:blipFill>
          <a:blip r:embed="rId11">
            <a:alphaModFix/>
          </a:blip>
          <a:stretch>
            <a:fillRect/>
          </a:stretch>
        </p:blipFill>
        <p:spPr>
          <a:xfrm>
            <a:off x="3034768" y="4122139"/>
            <a:ext cx="693972" cy="561409"/>
          </a:xfrm>
          <a:prstGeom prst="rect">
            <a:avLst/>
          </a:prstGeom>
          <a:noFill/>
          <a:ln>
            <a:noFill/>
          </a:ln>
        </p:spPr>
      </p:pic>
      <p:pic>
        <p:nvPicPr>
          <p:cNvPr descr="https://lh4.googleusercontent.com/caVIj7qtV-Qho5P6Sx_HQbgeghxTWUmMCCiAGIRCvGR3uONa3chBjL7Nru3Joo4zEGHrrN0I2CZuUPelUfBuOT5NQXpFbeOXE3QsyoKog3zM8lGwif2IaEZIxJe27FUyAP-3QL7SuDo" id="335" name="Google Shape;335;p16"/>
          <p:cNvPicPr preferRelativeResize="0"/>
          <p:nvPr/>
        </p:nvPicPr>
        <p:blipFill>
          <a:blip r:embed="rId12">
            <a:alphaModFix/>
          </a:blip>
          <a:stretch>
            <a:fillRect/>
          </a:stretch>
        </p:blipFill>
        <p:spPr>
          <a:xfrm>
            <a:off x="3081308" y="2788625"/>
            <a:ext cx="600897" cy="447920"/>
          </a:xfrm>
          <a:prstGeom prst="rect">
            <a:avLst/>
          </a:prstGeom>
          <a:noFill/>
          <a:ln>
            <a:noFill/>
          </a:ln>
        </p:spPr>
      </p:pic>
      <p:pic>
        <p:nvPicPr>
          <p:cNvPr descr="design templates blank termic mug to fill with your design, vector file, see more templates on my profile reusable mug clipart stock illustrations" id="336" name="Google Shape;336;p16"/>
          <p:cNvPicPr preferRelativeResize="0"/>
          <p:nvPr/>
        </p:nvPicPr>
        <p:blipFill>
          <a:blip r:embed="rId13">
            <a:alphaModFix/>
          </a:blip>
          <a:stretch>
            <a:fillRect/>
          </a:stretch>
        </p:blipFill>
        <p:spPr>
          <a:xfrm>
            <a:off x="6412867" y="2779663"/>
            <a:ext cx="565540" cy="534325"/>
          </a:xfrm>
          <a:prstGeom prst="rect">
            <a:avLst/>
          </a:prstGeom>
          <a:noFill/>
          <a:ln>
            <a:noFill/>
          </a:ln>
        </p:spPr>
      </p:pic>
      <p:sp>
        <p:nvSpPr>
          <p:cNvPr id="337" name="Google Shape;337;p16"/>
          <p:cNvSpPr txBox="1"/>
          <p:nvPr/>
        </p:nvSpPr>
        <p:spPr>
          <a:xfrm>
            <a:off x="534384" y="8721000"/>
            <a:ext cx="6703500" cy="7389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It’s my turn.          	It’s your turn.     	Pick a card. 		I think it’s this one. 	</a:t>
            </a:r>
            <a:endParaRPr sz="1200">
              <a:solidFill>
                <a:schemeClr val="dk1"/>
              </a:solidFill>
              <a:latin typeface="Ubuntu"/>
              <a:ea typeface="Ubuntu"/>
              <a:cs typeface="Ubuntu"/>
              <a:sym typeface="Ubuntu"/>
            </a:endParaRPr>
          </a:p>
          <a:p>
            <a:pPr indent="0" lvl="0" marL="0" rtl="0" algn="l">
              <a:spcBef>
                <a:spcPts val="0"/>
              </a:spcBef>
              <a:spcAft>
                <a:spcPts val="0"/>
              </a:spcAft>
              <a:buNone/>
            </a:pPr>
            <a:r>
              <a:rPr lang="en" sz="1200">
                <a:solidFill>
                  <a:schemeClr val="dk1"/>
                </a:solidFill>
                <a:latin typeface="Ubuntu"/>
                <a:ea typeface="Ubuntu"/>
                <a:cs typeface="Ubuntu"/>
                <a:sym typeface="Ubuntu"/>
              </a:rPr>
              <a:t>Is it this one?		</a:t>
            </a:r>
            <a:r>
              <a:rPr lang="en" sz="1200">
                <a:solidFill>
                  <a:schemeClr val="dk1"/>
                </a:solidFill>
                <a:latin typeface="Ubuntu"/>
                <a:ea typeface="Ubuntu"/>
                <a:cs typeface="Ubuntu"/>
                <a:sym typeface="Ubuntu"/>
              </a:rPr>
              <a:t>Bingo! I win! 		I have a (vertical / horizontal) line. 	</a:t>
            </a:r>
            <a:endParaRPr sz="1200">
              <a:latin typeface="Ubuntu"/>
              <a:ea typeface="Ubuntu"/>
              <a:cs typeface="Ubuntu"/>
              <a:sym typeface="Ubuntu"/>
            </a:endParaRPr>
          </a:p>
        </p:txBody>
      </p:sp>
      <p:sp>
        <p:nvSpPr>
          <p:cNvPr id="338" name="Google Shape;338;p16"/>
          <p:cNvSpPr txBox="1"/>
          <p:nvPr/>
        </p:nvSpPr>
        <p:spPr>
          <a:xfrm>
            <a:off x="895800" y="7874075"/>
            <a:ext cx="598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latin typeface="Ubuntu"/>
                <a:ea typeface="Ubuntu"/>
                <a:cs typeface="Ubuntu"/>
                <a:sym typeface="Ubuntu"/>
              </a:rPr>
              <a:t>Vocabulary words:</a:t>
            </a:r>
            <a:r>
              <a:rPr lang="en" sz="1200">
                <a:latin typeface="Ubuntu"/>
                <a:ea typeface="Ubuntu"/>
                <a:cs typeface="Ubuntu"/>
                <a:sym typeface="Ubuntu"/>
              </a:rPr>
              <a:t> glass bottle, repair, cardboard box, recycling bin, food, metal,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plastic</a:t>
            </a:r>
            <a:r>
              <a:rPr lang="en" sz="1200">
                <a:latin typeface="Ubuntu"/>
                <a:ea typeface="Ubuntu"/>
                <a:cs typeface="Ubuntu"/>
                <a:sym typeface="Ubuntu"/>
              </a:rPr>
              <a:t> bag, organize, water, reusable mug, car pollution, plastic, newspaper, 3Rs symbol, plate, aluminum can</a:t>
            </a:r>
            <a:endParaRPr sz="1200">
              <a:latin typeface="Ubuntu"/>
              <a:ea typeface="Ubuntu"/>
              <a:cs typeface="Ubuntu"/>
              <a:sym typeface="Ubuntu"/>
            </a:endParaRPr>
          </a:p>
        </p:txBody>
      </p:sp>
      <p:pic>
        <p:nvPicPr>
          <p:cNvPr descr="https://lh6.googleusercontent.com/MBxZg62_ueSZklq0DydnCLr-eIYJs7uiS-CJ6rG11BQWoFnHPmhg_WIB16iIKqtdnZxdGHZ8yOQNszvHUzdTnc9cB-sGmwEU7IA7MqdVmDO32m8EH0aVbVs7IELqeCv_YWBDdto0gXM" id="339" name="Google Shape;339;p16"/>
          <p:cNvPicPr preferRelativeResize="0"/>
          <p:nvPr/>
        </p:nvPicPr>
        <p:blipFill>
          <a:blip r:embed="rId14">
            <a:alphaModFix/>
          </a:blip>
          <a:stretch>
            <a:fillRect/>
          </a:stretch>
        </p:blipFill>
        <p:spPr>
          <a:xfrm>
            <a:off x="6410772" y="4133212"/>
            <a:ext cx="391074" cy="581700"/>
          </a:xfrm>
          <a:prstGeom prst="rect">
            <a:avLst/>
          </a:prstGeom>
          <a:noFill/>
          <a:ln>
            <a:noFill/>
          </a:ln>
        </p:spPr>
      </p:pic>
      <p:pic>
        <p:nvPicPr>
          <p:cNvPr id="340" name="Google Shape;340;p16"/>
          <p:cNvPicPr preferRelativeResize="0"/>
          <p:nvPr/>
        </p:nvPicPr>
        <p:blipFill>
          <a:blip r:embed="rId15">
            <a:alphaModFix/>
          </a:blip>
          <a:stretch>
            <a:fillRect/>
          </a:stretch>
        </p:blipFill>
        <p:spPr>
          <a:xfrm>
            <a:off x="6318107" y="7283091"/>
            <a:ext cx="565549" cy="538164"/>
          </a:xfrm>
          <a:prstGeom prst="rect">
            <a:avLst/>
          </a:prstGeom>
          <a:noFill/>
          <a:ln>
            <a:noFill/>
          </a:ln>
        </p:spPr>
      </p:pic>
      <p:sp>
        <p:nvSpPr>
          <p:cNvPr id="341" name="Google Shape;341;p16"/>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sp>
        <p:nvSpPr>
          <p:cNvPr id="342" name="Google Shape;342;p16"/>
          <p:cNvSpPr txBox="1"/>
          <p:nvPr/>
        </p:nvSpPr>
        <p:spPr>
          <a:xfrm>
            <a:off x="821127" y="223675"/>
            <a:ext cx="11841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3</a:t>
            </a:r>
            <a:endParaRPr b="1" sz="1600">
              <a:solidFill>
                <a:schemeClr val="lt1"/>
              </a:solidFill>
              <a:latin typeface="Viga"/>
              <a:ea typeface="Viga"/>
              <a:cs typeface="Viga"/>
              <a:sym typeface="Viga"/>
            </a:endParaRPr>
          </a:p>
        </p:txBody>
      </p:sp>
      <p:pic>
        <p:nvPicPr>
          <p:cNvPr id="343" name="Google Shape;343;p16"/>
          <p:cNvPicPr preferRelativeResize="0"/>
          <p:nvPr/>
        </p:nvPicPr>
        <p:blipFill>
          <a:blip r:embed="rId16">
            <a:alphaModFix/>
          </a:blip>
          <a:stretch>
            <a:fillRect/>
          </a:stretch>
        </p:blipFill>
        <p:spPr>
          <a:xfrm>
            <a:off x="5999327" y="403675"/>
            <a:ext cx="565550" cy="565550"/>
          </a:xfrm>
          <a:prstGeom prst="rect">
            <a:avLst/>
          </a:prstGeom>
          <a:noFill/>
          <a:ln>
            <a:noFill/>
          </a:ln>
        </p:spPr>
      </p:pic>
      <p:pic>
        <p:nvPicPr>
          <p:cNvPr id="344" name="Google Shape;344;p16"/>
          <p:cNvPicPr preferRelativeResize="0"/>
          <p:nvPr/>
        </p:nvPicPr>
        <p:blipFill>
          <a:blip r:embed="rId17">
            <a:alphaModFix/>
          </a:blip>
          <a:stretch>
            <a:fillRect/>
          </a:stretch>
        </p:blipFill>
        <p:spPr>
          <a:xfrm>
            <a:off x="6318081" y="3496713"/>
            <a:ext cx="743949" cy="371974"/>
          </a:xfrm>
          <a:prstGeom prst="rect">
            <a:avLst/>
          </a:prstGeom>
          <a:noFill/>
          <a:ln>
            <a:noFill/>
          </a:ln>
        </p:spPr>
      </p:pic>
      <p:pic>
        <p:nvPicPr>
          <p:cNvPr id="345" name="Google Shape;345;p16"/>
          <p:cNvPicPr preferRelativeResize="0"/>
          <p:nvPr/>
        </p:nvPicPr>
        <p:blipFill>
          <a:blip r:embed="rId18">
            <a:alphaModFix/>
          </a:blip>
          <a:stretch>
            <a:fillRect/>
          </a:stretch>
        </p:blipFill>
        <p:spPr>
          <a:xfrm>
            <a:off x="3304885" y="3413200"/>
            <a:ext cx="266150" cy="532301"/>
          </a:xfrm>
          <a:prstGeom prst="rect">
            <a:avLst/>
          </a:prstGeom>
          <a:noFill/>
          <a:ln>
            <a:noFill/>
          </a:ln>
        </p:spPr>
      </p:pic>
      <p:pic>
        <p:nvPicPr>
          <p:cNvPr id="346" name="Google Shape;346;p16"/>
          <p:cNvPicPr preferRelativeResize="0"/>
          <p:nvPr/>
        </p:nvPicPr>
        <p:blipFill>
          <a:blip r:embed="rId19">
            <a:alphaModFix/>
          </a:blip>
          <a:stretch>
            <a:fillRect/>
          </a:stretch>
        </p:blipFill>
        <p:spPr>
          <a:xfrm>
            <a:off x="3213111" y="6729614"/>
            <a:ext cx="438899" cy="457494"/>
          </a:xfrm>
          <a:prstGeom prst="rect">
            <a:avLst/>
          </a:prstGeom>
          <a:noFill/>
          <a:ln>
            <a:noFill/>
          </a:ln>
        </p:spPr>
      </p:pic>
      <p:pic>
        <p:nvPicPr>
          <p:cNvPr id="347" name="Google Shape;347;p16"/>
          <p:cNvPicPr preferRelativeResize="0"/>
          <p:nvPr/>
        </p:nvPicPr>
        <p:blipFill>
          <a:blip r:embed="rId20">
            <a:alphaModFix/>
          </a:blip>
          <a:stretch>
            <a:fillRect/>
          </a:stretch>
        </p:blipFill>
        <p:spPr>
          <a:xfrm>
            <a:off x="6642274" y="483013"/>
            <a:ext cx="438900" cy="406868"/>
          </a:xfrm>
          <a:prstGeom prst="rect">
            <a:avLst/>
          </a:prstGeom>
          <a:noFill/>
          <a:ln>
            <a:noFill/>
          </a:ln>
        </p:spPr>
      </p:pic>
      <p:pic>
        <p:nvPicPr>
          <p:cNvPr id="348" name="Google Shape;348;p16"/>
          <p:cNvPicPr preferRelativeResize="0"/>
          <p:nvPr/>
        </p:nvPicPr>
        <p:blipFill>
          <a:blip r:embed="rId21">
            <a:alphaModFix/>
          </a:blip>
          <a:stretch>
            <a:fillRect/>
          </a:stretch>
        </p:blipFill>
        <p:spPr>
          <a:xfrm>
            <a:off x="6470600" y="4821350"/>
            <a:ext cx="438898" cy="5402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17"/>
          <p:cNvSpPr txBox="1"/>
          <p:nvPr/>
        </p:nvSpPr>
        <p:spPr>
          <a:xfrm>
            <a:off x="2347647" y="1061125"/>
            <a:ext cx="4965000" cy="1431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Directions</a:t>
            </a:r>
            <a:r>
              <a:rPr lang="en" sz="1200">
                <a:latin typeface="Ubuntu"/>
                <a:ea typeface="Ubuntu"/>
                <a:cs typeface="Ubuntu"/>
                <a:sym typeface="Ubuntu"/>
              </a:rPr>
              <a:t>:</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Use a computer or a tablet with your partner. Join Quizlet by using the code your teacher gives you: __________</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Play with the </a:t>
            </a:r>
            <a:r>
              <a:rPr b="1" lang="en" sz="1200">
                <a:latin typeface="Ubuntu"/>
                <a:ea typeface="Ubuntu"/>
                <a:cs typeface="Ubuntu"/>
                <a:sym typeface="Ubuntu"/>
              </a:rPr>
              <a:t>Flashcards </a:t>
            </a:r>
            <a:r>
              <a:rPr lang="en" sz="1200">
                <a:latin typeface="Ubuntu"/>
                <a:ea typeface="Ubuntu"/>
                <a:cs typeface="Ubuntu"/>
                <a:sym typeface="Ubuntu"/>
              </a:rPr>
              <a:t>to learn the vocabulary words.</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Play the </a:t>
            </a:r>
            <a:r>
              <a:rPr b="1" lang="en" sz="1200">
                <a:latin typeface="Ubuntu"/>
                <a:ea typeface="Ubuntu"/>
                <a:cs typeface="Ubuntu"/>
                <a:sym typeface="Ubuntu"/>
              </a:rPr>
              <a:t>Match</a:t>
            </a:r>
            <a:r>
              <a:rPr lang="en" sz="1200">
                <a:latin typeface="Ubuntu"/>
                <a:ea typeface="Ubuntu"/>
                <a:cs typeface="Ubuntu"/>
                <a:sym typeface="Ubuntu"/>
              </a:rPr>
              <a:t> game to learn the vocabulary words.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Write the correct words next to the images in the chart below. </a:t>
            </a:r>
            <a:endParaRPr sz="2300">
              <a:latin typeface="Nanum Pen Script"/>
              <a:ea typeface="Nanum Pen Script"/>
              <a:cs typeface="Nanum Pen Script"/>
              <a:sym typeface="Nanum Pen Script"/>
            </a:endParaRPr>
          </a:p>
        </p:txBody>
      </p:sp>
      <p:sp>
        <p:nvSpPr>
          <p:cNvPr id="354" name="Google Shape;354;p17"/>
          <p:cNvSpPr/>
          <p:nvPr/>
        </p:nvSpPr>
        <p:spPr>
          <a:xfrm>
            <a:off x="2900227" y="253775"/>
            <a:ext cx="4370100" cy="7389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txBox="1"/>
          <p:nvPr/>
        </p:nvSpPr>
        <p:spPr>
          <a:xfrm>
            <a:off x="3712322" y="253775"/>
            <a:ext cx="2738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Option B</a:t>
            </a:r>
            <a:endParaRPr sz="1800">
              <a:solidFill>
                <a:schemeClr val="dk1"/>
              </a:solidFill>
              <a:latin typeface="Viga"/>
              <a:ea typeface="Viga"/>
              <a:cs typeface="Viga"/>
              <a:sym typeface="Viga"/>
            </a:endParaRPr>
          </a:p>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Flashcards</a:t>
            </a:r>
            <a:endParaRPr sz="1800"/>
          </a:p>
        </p:txBody>
      </p:sp>
      <p:sp>
        <p:nvSpPr>
          <p:cNvPr id="356" name="Google Shape;356;p17"/>
          <p:cNvSpPr txBox="1"/>
          <p:nvPr/>
        </p:nvSpPr>
        <p:spPr>
          <a:xfrm>
            <a:off x="655828" y="8706575"/>
            <a:ext cx="6460800" cy="5541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Let’s play. 	I think it’s this one. 		Do you agree? 	I disagree. I think it’s…</a:t>
            </a:r>
            <a:endParaRPr sz="1200">
              <a:latin typeface="Ubuntu"/>
              <a:ea typeface="Ubuntu"/>
              <a:cs typeface="Ubuntu"/>
              <a:sym typeface="Ubuntu"/>
            </a:endParaRPr>
          </a:p>
        </p:txBody>
      </p:sp>
      <p:sp>
        <p:nvSpPr>
          <p:cNvPr id="357" name="Google Shape;357;p17"/>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pic>
        <p:nvPicPr>
          <p:cNvPr id="358" name="Google Shape;358;p17"/>
          <p:cNvPicPr preferRelativeResize="0"/>
          <p:nvPr/>
        </p:nvPicPr>
        <p:blipFill>
          <a:blip r:embed="rId3">
            <a:alphaModFix/>
          </a:blip>
          <a:stretch>
            <a:fillRect/>
          </a:stretch>
        </p:blipFill>
        <p:spPr>
          <a:xfrm>
            <a:off x="769038" y="812138"/>
            <a:ext cx="1401039" cy="1729875"/>
          </a:xfrm>
          <a:prstGeom prst="rect">
            <a:avLst/>
          </a:prstGeom>
          <a:noFill/>
          <a:ln>
            <a:noFill/>
          </a:ln>
        </p:spPr>
      </p:pic>
      <p:pic>
        <p:nvPicPr>
          <p:cNvPr id="359" name="Google Shape;359;p17"/>
          <p:cNvPicPr preferRelativeResize="0"/>
          <p:nvPr/>
        </p:nvPicPr>
        <p:blipFill>
          <a:blip r:embed="rId4">
            <a:alphaModFix/>
          </a:blip>
          <a:stretch>
            <a:fillRect/>
          </a:stretch>
        </p:blipFill>
        <p:spPr>
          <a:xfrm>
            <a:off x="6212065" y="339611"/>
            <a:ext cx="653100" cy="653100"/>
          </a:xfrm>
          <a:prstGeom prst="roundRect">
            <a:avLst>
              <a:gd fmla="val 16667" name="adj"/>
            </a:avLst>
          </a:prstGeom>
          <a:noFill/>
          <a:ln>
            <a:noFill/>
          </a:ln>
        </p:spPr>
      </p:pic>
      <p:graphicFrame>
        <p:nvGraphicFramePr>
          <p:cNvPr id="360" name="Google Shape;360;p17"/>
          <p:cNvGraphicFramePr/>
          <p:nvPr/>
        </p:nvGraphicFramePr>
        <p:xfrm>
          <a:off x="534358" y="2699375"/>
          <a:ext cx="3000000" cy="3000000"/>
        </p:xfrm>
        <a:graphic>
          <a:graphicData uri="http://schemas.openxmlformats.org/drawingml/2006/table">
            <a:tbl>
              <a:tblPr>
                <a:noFill/>
                <a:tableStyleId>{A62F6275-33E2-4116-821C-BDA708B4AAF2}</a:tableStyleId>
              </a:tblPr>
              <a:tblGrid>
                <a:gridCol w="3351850"/>
                <a:gridCol w="3351850"/>
              </a:tblGrid>
              <a:tr h="603225">
                <a:tc>
                  <a:txBody>
                    <a:bodyPr/>
                    <a:lstStyle/>
                    <a:p>
                      <a:pPr indent="0" lvl="0" marL="0" rtl="0" algn="l">
                        <a:spcBef>
                          <a:spcPts val="0"/>
                        </a:spcBef>
                        <a:spcAft>
                          <a:spcPts val="0"/>
                        </a:spcAft>
                        <a:buNone/>
                      </a:pPr>
                      <a:r>
                        <a:rPr b="1" lang="en">
                          <a:latin typeface="Ubuntu"/>
                          <a:ea typeface="Ubuntu"/>
                          <a:cs typeface="Ubuntu"/>
                          <a:sym typeface="Ubuntu"/>
                        </a:rPr>
                        <a:t>1</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9</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00700">
                <a:tc>
                  <a:txBody>
                    <a:bodyPr/>
                    <a:lstStyle/>
                    <a:p>
                      <a:pPr indent="0" lvl="0" marL="0" rtl="0" algn="l">
                        <a:spcBef>
                          <a:spcPts val="0"/>
                        </a:spcBef>
                        <a:spcAft>
                          <a:spcPts val="0"/>
                        </a:spcAft>
                        <a:buNone/>
                      </a:pPr>
                      <a:r>
                        <a:rPr b="1" lang="en">
                          <a:latin typeface="Ubuntu"/>
                          <a:ea typeface="Ubuntu"/>
                          <a:cs typeface="Ubuntu"/>
                          <a:sym typeface="Ubuntu"/>
                        </a:rPr>
                        <a:t>2</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10</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00700">
                <a:tc>
                  <a:txBody>
                    <a:bodyPr/>
                    <a:lstStyle/>
                    <a:p>
                      <a:pPr indent="0" lvl="0" marL="0" rtl="0" algn="l">
                        <a:spcBef>
                          <a:spcPts val="0"/>
                        </a:spcBef>
                        <a:spcAft>
                          <a:spcPts val="0"/>
                        </a:spcAft>
                        <a:buNone/>
                      </a:pPr>
                      <a:r>
                        <a:rPr b="1" lang="en">
                          <a:latin typeface="Ubuntu"/>
                          <a:ea typeface="Ubuntu"/>
                          <a:cs typeface="Ubuntu"/>
                          <a:sym typeface="Ubuntu"/>
                        </a:rPr>
                        <a:t>3</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11</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700700">
                <a:tc>
                  <a:txBody>
                    <a:bodyPr/>
                    <a:lstStyle/>
                    <a:p>
                      <a:pPr indent="0" lvl="0" marL="0" rtl="0" algn="l">
                        <a:spcBef>
                          <a:spcPts val="0"/>
                        </a:spcBef>
                        <a:spcAft>
                          <a:spcPts val="0"/>
                        </a:spcAft>
                        <a:buNone/>
                      </a:pPr>
                      <a:r>
                        <a:rPr b="1" lang="en">
                          <a:latin typeface="Ubuntu"/>
                          <a:ea typeface="Ubuntu"/>
                          <a:cs typeface="Ubuntu"/>
                          <a:sym typeface="Ubuntu"/>
                        </a:rPr>
                        <a:t>4</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12</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650075">
                <a:tc>
                  <a:txBody>
                    <a:bodyPr/>
                    <a:lstStyle/>
                    <a:p>
                      <a:pPr indent="0" lvl="0" marL="0" rtl="0" algn="l">
                        <a:spcBef>
                          <a:spcPts val="0"/>
                        </a:spcBef>
                        <a:spcAft>
                          <a:spcPts val="0"/>
                        </a:spcAft>
                        <a:buNone/>
                      </a:pPr>
                      <a:r>
                        <a:rPr b="1" lang="en">
                          <a:latin typeface="Ubuntu"/>
                          <a:ea typeface="Ubuntu"/>
                          <a:cs typeface="Ubuntu"/>
                          <a:sym typeface="Ubuntu"/>
                        </a:rPr>
                        <a:t>5</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13</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565250">
                <a:tc>
                  <a:txBody>
                    <a:bodyPr/>
                    <a:lstStyle/>
                    <a:p>
                      <a:pPr indent="0" lvl="0" marL="0" rtl="0" algn="l">
                        <a:spcBef>
                          <a:spcPts val="0"/>
                        </a:spcBef>
                        <a:spcAft>
                          <a:spcPts val="0"/>
                        </a:spcAft>
                        <a:buNone/>
                      </a:pPr>
                      <a:r>
                        <a:rPr b="1" lang="en">
                          <a:latin typeface="Ubuntu"/>
                          <a:ea typeface="Ubuntu"/>
                          <a:cs typeface="Ubuntu"/>
                          <a:sym typeface="Ubuntu"/>
                        </a:rPr>
                        <a:t>6</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14</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565250">
                <a:tc>
                  <a:txBody>
                    <a:bodyPr/>
                    <a:lstStyle/>
                    <a:p>
                      <a:pPr indent="0" lvl="0" marL="0" rtl="0" algn="l">
                        <a:spcBef>
                          <a:spcPts val="0"/>
                        </a:spcBef>
                        <a:spcAft>
                          <a:spcPts val="0"/>
                        </a:spcAft>
                        <a:buNone/>
                      </a:pPr>
                      <a:r>
                        <a:rPr b="1" lang="en">
                          <a:latin typeface="Ubuntu"/>
                          <a:ea typeface="Ubuntu"/>
                          <a:cs typeface="Ubuntu"/>
                          <a:sym typeface="Ubuntu"/>
                        </a:rPr>
                        <a:t>7</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15</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565250">
                <a:tc>
                  <a:txBody>
                    <a:bodyPr/>
                    <a:lstStyle/>
                    <a:p>
                      <a:pPr indent="0" lvl="0" marL="0" rtl="0" algn="l">
                        <a:spcBef>
                          <a:spcPts val="0"/>
                        </a:spcBef>
                        <a:spcAft>
                          <a:spcPts val="0"/>
                        </a:spcAft>
                        <a:buNone/>
                      </a:pPr>
                      <a:r>
                        <a:rPr b="1" lang="en">
                          <a:latin typeface="Ubuntu"/>
                          <a:ea typeface="Ubuntu"/>
                          <a:cs typeface="Ubuntu"/>
                          <a:sym typeface="Ubuntu"/>
                        </a:rPr>
                        <a:t>8</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Ubuntu"/>
                          <a:ea typeface="Ubuntu"/>
                          <a:cs typeface="Ubuntu"/>
                          <a:sym typeface="Ubuntu"/>
                        </a:rPr>
                        <a:t>16</a:t>
                      </a:r>
                      <a:endParaRPr b="1">
                        <a:latin typeface="Ubuntu"/>
                        <a:ea typeface="Ubuntu"/>
                        <a:cs typeface="Ubuntu"/>
                        <a:sym typeface="Ubuntu"/>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bl>
          </a:graphicData>
        </a:graphic>
      </p:graphicFrame>
      <p:pic>
        <p:nvPicPr>
          <p:cNvPr descr="https://lh4.googleusercontent.com/wh3hDUjXEGi2Wj2LtwMYWcgKsiC9y4v1rE_-_KU4ou2V-IAFWoUFsp7wN1hgWRi78w5YPnkraUBURtUzTJ4HtAT96daJghiOx_GdSeauj9dNL8MkazSJQXaAIDJy5arQnHyS0JmX-5M" id="361" name="Google Shape;361;p17"/>
          <p:cNvPicPr preferRelativeResize="0"/>
          <p:nvPr/>
        </p:nvPicPr>
        <p:blipFill>
          <a:blip r:embed="rId5">
            <a:alphaModFix/>
          </a:blip>
          <a:stretch>
            <a:fillRect/>
          </a:stretch>
        </p:blipFill>
        <p:spPr>
          <a:xfrm>
            <a:off x="3304950" y="5446836"/>
            <a:ext cx="365499" cy="560700"/>
          </a:xfrm>
          <a:prstGeom prst="rect">
            <a:avLst/>
          </a:prstGeom>
          <a:noFill/>
          <a:ln>
            <a:noFill/>
          </a:ln>
        </p:spPr>
      </p:pic>
      <p:pic>
        <p:nvPicPr>
          <p:cNvPr descr="https://lh3.googleusercontent.com/pAkZyH1gM4j3F68leJwGb4BEs5szqtmaPrhWeR4k0UoYXvlTBGOIxdEOmIY1jAn2gF-hwqZ2LmRWdB_VP8maYSqzkO6f633zgv5JJaQqNzYKFBNf-L8lAD-n9abouzO50Win-gRp9YM" id="362" name="Google Shape;362;p17"/>
          <p:cNvPicPr preferRelativeResize="0"/>
          <p:nvPr/>
        </p:nvPicPr>
        <p:blipFill>
          <a:blip r:embed="rId6">
            <a:alphaModFix/>
          </a:blip>
          <a:stretch>
            <a:fillRect/>
          </a:stretch>
        </p:blipFill>
        <p:spPr>
          <a:xfrm>
            <a:off x="2981665" y="4776730"/>
            <a:ext cx="693971" cy="532299"/>
          </a:xfrm>
          <a:prstGeom prst="rect">
            <a:avLst/>
          </a:prstGeom>
          <a:noFill/>
          <a:ln>
            <a:noFill/>
          </a:ln>
        </p:spPr>
      </p:pic>
      <p:pic>
        <p:nvPicPr>
          <p:cNvPr descr="https://lh4.googleusercontent.com/nn2n2OzYF9DrfXVGaghOoGSe1tVvsr52-SW2ZeIJKYB6nCftX0DoKhDUbQoKsHcUfBER1MlZTjqOiGw6SCcJEET2Wn-ANG99K4ks1RtCO7_5es5m6U9q6S_csCSkMBeZZ1eW_fDvRJ4" id="363" name="Google Shape;363;p17"/>
          <p:cNvPicPr preferRelativeResize="0"/>
          <p:nvPr/>
        </p:nvPicPr>
        <p:blipFill>
          <a:blip r:embed="rId7">
            <a:alphaModFix/>
          </a:blip>
          <a:stretch>
            <a:fillRect/>
          </a:stretch>
        </p:blipFill>
        <p:spPr>
          <a:xfrm>
            <a:off x="2827302" y="6212312"/>
            <a:ext cx="909620" cy="350597"/>
          </a:xfrm>
          <a:prstGeom prst="rect">
            <a:avLst/>
          </a:prstGeom>
          <a:noFill/>
          <a:ln>
            <a:noFill/>
          </a:ln>
        </p:spPr>
      </p:pic>
      <p:pic>
        <p:nvPicPr>
          <p:cNvPr descr="https://lh6.googleusercontent.com/5CX7gDykCEPwQw0bJgVkAYUGwz1dT9hz-mV9By_vdqFjrlM-kda-P4sF_vMC4jxEyIbSFlCJJb5izm0ZweiYQebX4rDQZIZ9xuE6-7UQSEYOxnT9eqUJw4tj7dXc-W9Uu1QCqowvpLY" id="364" name="Google Shape;364;p17"/>
          <p:cNvPicPr preferRelativeResize="0"/>
          <p:nvPr/>
        </p:nvPicPr>
        <p:blipFill>
          <a:blip r:embed="rId8">
            <a:alphaModFix/>
          </a:blip>
          <a:stretch>
            <a:fillRect/>
          </a:stretch>
        </p:blipFill>
        <p:spPr>
          <a:xfrm>
            <a:off x="3263602" y="7238474"/>
            <a:ext cx="365500" cy="485948"/>
          </a:xfrm>
          <a:prstGeom prst="rect">
            <a:avLst/>
          </a:prstGeom>
          <a:noFill/>
          <a:ln>
            <a:noFill/>
          </a:ln>
        </p:spPr>
      </p:pic>
      <p:pic>
        <p:nvPicPr>
          <p:cNvPr descr="Sponsored image" id="365" name="Google Shape;365;p17"/>
          <p:cNvPicPr preferRelativeResize="0"/>
          <p:nvPr/>
        </p:nvPicPr>
        <p:blipFill rotWithShape="1">
          <a:blip r:embed="rId9">
            <a:alphaModFix/>
          </a:blip>
          <a:srcRect b="19923" l="0" r="0" t="0"/>
          <a:stretch/>
        </p:blipFill>
        <p:spPr>
          <a:xfrm>
            <a:off x="5924393" y="5420787"/>
            <a:ext cx="1184207" cy="534305"/>
          </a:xfrm>
          <a:prstGeom prst="rect">
            <a:avLst/>
          </a:prstGeom>
          <a:noFill/>
          <a:ln>
            <a:noFill/>
          </a:ln>
        </p:spPr>
      </p:pic>
      <p:pic>
        <p:nvPicPr>
          <p:cNvPr descr="https://lh5.googleusercontent.com/jZpdmkUHQC07IhzTwriXONF2AX__PlmEixic-BwIZDqEXZWNtFwfTFQoQHuIO6vgdtuhHBPFSoy902W06lPayaUpVNe78_29VvCqRDZKzaZcnE0AjIl0AirAr6zyhf0ivdtgq0F2HzM" id="366" name="Google Shape;366;p17"/>
          <p:cNvPicPr preferRelativeResize="0"/>
          <p:nvPr/>
        </p:nvPicPr>
        <p:blipFill>
          <a:blip r:embed="rId10">
            <a:alphaModFix/>
          </a:blip>
          <a:stretch>
            <a:fillRect/>
          </a:stretch>
        </p:blipFill>
        <p:spPr>
          <a:xfrm>
            <a:off x="6223407" y="6091613"/>
            <a:ext cx="790447" cy="477450"/>
          </a:xfrm>
          <a:prstGeom prst="rect">
            <a:avLst/>
          </a:prstGeom>
          <a:noFill/>
          <a:ln>
            <a:noFill/>
          </a:ln>
        </p:spPr>
      </p:pic>
      <p:pic>
        <p:nvPicPr>
          <p:cNvPr descr="Box, Cardboard, Cardboard Box, Package" id="367" name="Google Shape;367;p17"/>
          <p:cNvPicPr preferRelativeResize="0"/>
          <p:nvPr/>
        </p:nvPicPr>
        <p:blipFill>
          <a:blip r:embed="rId11">
            <a:alphaModFix/>
          </a:blip>
          <a:stretch>
            <a:fillRect/>
          </a:stretch>
        </p:blipFill>
        <p:spPr>
          <a:xfrm>
            <a:off x="6224026" y="6656697"/>
            <a:ext cx="978705" cy="476053"/>
          </a:xfrm>
          <a:prstGeom prst="rect">
            <a:avLst/>
          </a:prstGeom>
          <a:noFill/>
          <a:ln>
            <a:noFill/>
          </a:ln>
        </p:spPr>
      </p:pic>
      <p:pic>
        <p:nvPicPr>
          <p:cNvPr descr="https://lh5.googleusercontent.com/YS2XFhmfI0YMKiKLOBnKWCOzdWToBSvoDJLpek2Vr9G0wqG5yPqW4Kd64-sb-gpf9EqlUVj0V4HSzyZn0XxvrTTo6k4vcFsFUJHUi2aISg02yr17iLxw-tgooDLPtmFmXh78AJh7fVg" id="368" name="Google Shape;368;p17"/>
          <p:cNvPicPr preferRelativeResize="0"/>
          <p:nvPr/>
        </p:nvPicPr>
        <p:blipFill>
          <a:blip r:embed="rId12">
            <a:alphaModFix/>
          </a:blip>
          <a:stretch>
            <a:fillRect/>
          </a:stretch>
        </p:blipFill>
        <p:spPr>
          <a:xfrm>
            <a:off x="3034843" y="4077514"/>
            <a:ext cx="693972" cy="561409"/>
          </a:xfrm>
          <a:prstGeom prst="rect">
            <a:avLst/>
          </a:prstGeom>
          <a:noFill/>
          <a:ln>
            <a:noFill/>
          </a:ln>
        </p:spPr>
      </p:pic>
      <p:pic>
        <p:nvPicPr>
          <p:cNvPr descr="https://lh4.googleusercontent.com/caVIj7qtV-Qho5P6Sx_HQbgeghxTWUmMCCiAGIRCvGR3uONa3chBjL7Nru3Joo4zEGHrrN0I2CZuUPelUfBuOT5NQXpFbeOXE3QsyoKog3zM8lGwif2IaEZIxJe27FUyAP-3QL7SuDo" id="369" name="Google Shape;369;p17"/>
          <p:cNvPicPr preferRelativeResize="0"/>
          <p:nvPr/>
        </p:nvPicPr>
        <p:blipFill>
          <a:blip r:embed="rId13">
            <a:alphaModFix/>
          </a:blip>
          <a:stretch>
            <a:fillRect/>
          </a:stretch>
        </p:blipFill>
        <p:spPr>
          <a:xfrm>
            <a:off x="3081383" y="2744000"/>
            <a:ext cx="600897" cy="447920"/>
          </a:xfrm>
          <a:prstGeom prst="rect">
            <a:avLst/>
          </a:prstGeom>
          <a:noFill/>
          <a:ln>
            <a:noFill/>
          </a:ln>
        </p:spPr>
      </p:pic>
      <p:pic>
        <p:nvPicPr>
          <p:cNvPr descr="design templates blank termic mug to fill with your design, vector file, see more templates on my profile reusable mug clipart stock illustrations" id="370" name="Google Shape;370;p17"/>
          <p:cNvPicPr preferRelativeResize="0"/>
          <p:nvPr/>
        </p:nvPicPr>
        <p:blipFill>
          <a:blip r:embed="rId14">
            <a:alphaModFix/>
          </a:blip>
          <a:stretch>
            <a:fillRect/>
          </a:stretch>
        </p:blipFill>
        <p:spPr>
          <a:xfrm>
            <a:off x="6412942" y="2735038"/>
            <a:ext cx="565540" cy="534325"/>
          </a:xfrm>
          <a:prstGeom prst="rect">
            <a:avLst/>
          </a:prstGeom>
          <a:noFill/>
          <a:ln>
            <a:noFill/>
          </a:ln>
        </p:spPr>
      </p:pic>
      <p:pic>
        <p:nvPicPr>
          <p:cNvPr descr="https://lh6.googleusercontent.com/MBxZg62_ueSZklq0DydnCLr-eIYJs7uiS-CJ6rG11BQWoFnHPmhg_WIB16iIKqtdnZxdGHZ8yOQNszvHUzdTnc9cB-sGmwEU7IA7MqdVmDO32m8EH0aVbVs7IELqeCv_YWBDdto0gXM" id="371" name="Google Shape;371;p17"/>
          <p:cNvPicPr preferRelativeResize="0"/>
          <p:nvPr/>
        </p:nvPicPr>
        <p:blipFill>
          <a:blip r:embed="rId15">
            <a:alphaModFix/>
          </a:blip>
          <a:stretch>
            <a:fillRect/>
          </a:stretch>
        </p:blipFill>
        <p:spPr>
          <a:xfrm>
            <a:off x="6410847" y="4088587"/>
            <a:ext cx="391074" cy="581700"/>
          </a:xfrm>
          <a:prstGeom prst="rect">
            <a:avLst/>
          </a:prstGeom>
          <a:noFill/>
          <a:ln>
            <a:noFill/>
          </a:ln>
        </p:spPr>
      </p:pic>
      <p:pic>
        <p:nvPicPr>
          <p:cNvPr id="372" name="Google Shape;372;p17"/>
          <p:cNvPicPr preferRelativeResize="0"/>
          <p:nvPr/>
        </p:nvPicPr>
        <p:blipFill>
          <a:blip r:embed="rId16">
            <a:alphaModFix/>
          </a:blip>
          <a:stretch>
            <a:fillRect/>
          </a:stretch>
        </p:blipFill>
        <p:spPr>
          <a:xfrm>
            <a:off x="6318182" y="7238466"/>
            <a:ext cx="565549" cy="538164"/>
          </a:xfrm>
          <a:prstGeom prst="rect">
            <a:avLst/>
          </a:prstGeom>
          <a:noFill/>
          <a:ln>
            <a:noFill/>
          </a:ln>
        </p:spPr>
      </p:pic>
      <p:pic>
        <p:nvPicPr>
          <p:cNvPr id="373" name="Google Shape;373;p17"/>
          <p:cNvPicPr preferRelativeResize="0"/>
          <p:nvPr/>
        </p:nvPicPr>
        <p:blipFill>
          <a:blip r:embed="rId17">
            <a:alphaModFix/>
          </a:blip>
          <a:stretch>
            <a:fillRect/>
          </a:stretch>
        </p:blipFill>
        <p:spPr>
          <a:xfrm>
            <a:off x="6318156" y="3452088"/>
            <a:ext cx="743949" cy="371974"/>
          </a:xfrm>
          <a:prstGeom prst="rect">
            <a:avLst/>
          </a:prstGeom>
          <a:noFill/>
          <a:ln>
            <a:noFill/>
          </a:ln>
        </p:spPr>
      </p:pic>
      <p:pic>
        <p:nvPicPr>
          <p:cNvPr id="374" name="Google Shape;374;p17"/>
          <p:cNvPicPr preferRelativeResize="0"/>
          <p:nvPr/>
        </p:nvPicPr>
        <p:blipFill>
          <a:blip r:embed="rId18">
            <a:alphaModFix/>
          </a:blip>
          <a:stretch>
            <a:fillRect/>
          </a:stretch>
        </p:blipFill>
        <p:spPr>
          <a:xfrm>
            <a:off x="3304960" y="3368575"/>
            <a:ext cx="266150" cy="532301"/>
          </a:xfrm>
          <a:prstGeom prst="rect">
            <a:avLst/>
          </a:prstGeom>
          <a:noFill/>
          <a:ln>
            <a:noFill/>
          </a:ln>
        </p:spPr>
      </p:pic>
      <p:pic>
        <p:nvPicPr>
          <p:cNvPr id="375" name="Google Shape;375;p17"/>
          <p:cNvPicPr preferRelativeResize="0"/>
          <p:nvPr/>
        </p:nvPicPr>
        <p:blipFill>
          <a:blip r:embed="rId19">
            <a:alphaModFix/>
          </a:blip>
          <a:stretch>
            <a:fillRect/>
          </a:stretch>
        </p:blipFill>
        <p:spPr>
          <a:xfrm>
            <a:off x="3213186" y="6684989"/>
            <a:ext cx="438899" cy="457494"/>
          </a:xfrm>
          <a:prstGeom prst="rect">
            <a:avLst/>
          </a:prstGeom>
          <a:noFill/>
          <a:ln>
            <a:noFill/>
          </a:ln>
        </p:spPr>
      </p:pic>
      <p:sp>
        <p:nvSpPr>
          <p:cNvPr id="376" name="Google Shape;376;p17"/>
          <p:cNvSpPr txBox="1"/>
          <p:nvPr/>
        </p:nvSpPr>
        <p:spPr>
          <a:xfrm>
            <a:off x="821127" y="223675"/>
            <a:ext cx="11841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3</a:t>
            </a:r>
            <a:endParaRPr b="1" sz="1600">
              <a:solidFill>
                <a:schemeClr val="lt1"/>
              </a:solidFill>
              <a:latin typeface="Viga"/>
              <a:ea typeface="Viga"/>
              <a:cs typeface="Viga"/>
              <a:sym typeface="Viga"/>
            </a:endParaRPr>
          </a:p>
        </p:txBody>
      </p:sp>
      <p:pic>
        <p:nvPicPr>
          <p:cNvPr id="377" name="Google Shape;377;p17"/>
          <p:cNvPicPr preferRelativeResize="0"/>
          <p:nvPr/>
        </p:nvPicPr>
        <p:blipFill>
          <a:blip r:embed="rId20">
            <a:alphaModFix/>
          </a:blip>
          <a:stretch>
            <a:fillRect/>
          </a:stretch>
        </p:blipFill>
        <p:spPr>
          <a:xfrm>
            <a:off x="6470600" y="4821350"/>
            <a:ext cx="438898" cy="540202"/>
          </a:xfrm>
          <a:prstGeom prst="rect">
            <a:avLst/>
          </a:prstGeom>
          <a:noFill/>
          <a:ln>
            <a:noFill/>
          </a:ln>
        </p:spPr>
      </p:pic>
      <p:sp>
        <p:nvSpPr>
          <p:cNvPr id="378" name="Google Shape;378;p17"/>
          <p:cNvSpPr txBox="1"/>
          <p:nvPr/>
        </p:nvSpPr>
        <p:spPr>
          <a:xfrm>
            <a:off x="895800" y="7831500"/>
            <a:ext cx="598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latin typeface="Ubuntu"/>
                <a:ea typeface="Ubuntu"/>
                <a:cs typeface="Ubuntu"/>
                <a:sym typeface="Ubuntu"/>
              </a:rPr>
              <a:t>Vocabulary words:</a:t>
            </a:r>
            <a:r>
              <a:rPr lang="en" sz="1200">
                <a:latin typeface="Ubuntu"/>
                <a:ea typeface="Ubuntu"/>
                <a:cs typeface="Ubuntu"/>
                <a:sym typeface="Ubuntu"/>
              </a:rPr>
              <a:t> glass bottle, repair, cardboard box, recycling bin, food, metal,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no plastic bag, organize, water, reusable mug, car pollution, plastic bottle, newspaper, 3Rs symbol, plate, aluminum can</a:t>
            </a:r>
            <a:endParaRPr sz="1200">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sp>
        <p:nvSpPr>
          <p:cNvPr id="383" name="Google Shape;383;p18"/>
          <p:cNvSpPr txBox="1"/>
          <p:nvPr/>
        </p:nvSpPr>
        <p:spPr>
          <a:xfrm>
            <a:off x="3009850" y="1284000"/>
            <a:ext cx="4222500" cy="1644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Directions:</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With your partner, access the activity in Jamboard.</a:t>
            </a:r>
            <a:endParaRPr sz="1200">
              <a:latin typeface="Ubuntu"/>
              <a:ea typeface="Ubuntu"/>
              <a:cs typeface="Ubuntu"/>
              <a:sym typeface="Ubuntu"/>
            </a:endParaRPr>
          </a:p>
          <a:p>
            <a:pPr indent="0" lvl="0" marL="457200" rtl="0" algn="l">
              <a:lnSpc>
                <a:spcPct val="115000"/>
              </a:lnSpc>
              <a:spcBef>
                <a:spcPts val="0"/>
              </a:spcBef>
              <a:spcAft>
                <a:spcPts val="0"/>
              </a:spcAft>
              <a:buNone/>
            </a:pPr>
            <a:r>
              <a:rPr lang="en" sz="1200">
                <a:latin typeface="Ubuntu"/>
                <a:ea typeface="Ubuntu"/>
                <a:cs typeface="Ubuntu"/>
                <a:sym typeface="Ubuntu"/>
              </a:rPr>
              <a:t>Link to the document: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solidFill>
                  <a:schemeClr val="dk1"/>
                </a:solidFill>
                <a:latin typeface="Ubuntu"/>
                <a:ea typeface="Ubuntu"/>
                <a:cs typeface="Ubuntu"/>
                <a:sym typeface="Ubuntu"/>
              </a:rPr>
              <a:t>Discuss possible matches of words and definitions.</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solidFill>
                  <a:schemeClr val="dk1"/>
                </a:solidFill>
                <a:latin typeface="Ubuntu"/>
                <a:ea typeface="Ubuntu"/>
                <a:cs typeface="Ubuntu"/>
                <a:sym typeface="Ubuntu"/>
              </a:rPr>
              <a:t>Use the site or app </a:t>
            </a:r>
            <a:r>
              <a:rPr lang="en" sz="1200" u="sng">
                <a:solidFill>
                  <a:schemeClr val="hlink"/>
                </a:solidFill>
                <a:latin typeface="Ubuntu"/>
                <a:ea typeface="Ubuntu"/>
                <a:cs typeface="Ubuntu"/>
                <a:sym typeface="Ubuntu"/>
                <a:hlinkClick r:id="rId3"/>
              </a:rPr>
              <a:t>Wordhippo.com</a:t>
            </a:r>
            <a:r>
              <a:rPr lang="en" sz="1200">
                <a:solidFill>
                  <a:schemeClr val="dk1"/>
                </a:solidFill>
                <a:latin typeface="Ubuntu"/>
                <a:ea typeface="Ubuntu"/>
                <a:cs typeface="Ubuntu"/>
                <a:sym typeface="Ubuntu"/>
              </a:rPr>
              <a:t> to verify. </a:t>
            </a:r>
            <a:endParaRPr sz="12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When the Jamboard answers are verified, write the correct word with the definition in the chart below. </a:t>
            </a:r>
            <a:endParaRPr sz="1200">
              <a:latin typeface="Ubuntu"/>
              <a:ea typeface="Ubuntu"/>
              <a:cs typeface="Ubuntu"/>
              <a:sym typeface="Ubuntu"/>
            </a:endParaRPr>
          </a:p>
        </p:txBody>
      </p:sp>
      <p:sp>
        <p:nvSpPr>
          <p:cNvPr id="384" name="Google Shape;384;p18"/>
          <p:cNvSpPr/>
          <p:nvPr/>
        </p:nvSpPr>
        <p:spPr>
          <a:xfrm>
            <a:off x="3338242" y="385750"/>
            <a:ext cx="3866100" cy="7698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8"/>
          <p:cNvSpPr txBox="1"/>
          <p:nvPr/>
        </p:nvSpPr>
        <p:spPr>
          <a:xfrm>
            <a:off x="3338242" y="401200"/>
            <a:ext cx="3769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Option C</a:t>
            </a:r>
            <a:endParaRPr sz="1800">
              <a:solidFill>
                <a:schemeClr val="dk1"/>
              </a:solidFill>
              <a:latin typeface="Viga"/>
              <a:ea typeface="Viga"/>
              <a:cs typeface="Viga"/>
              <a:sym typeface="Viga"/>
            </a:endParaRPr>
          </a:p>
          <a:p>
            <a:pPr indent="0" lvl="0" marL="0" rtl="0" algn="ctr">
              <a:spcBef>
                <a:spcPts val="0"/>
              </a:spcBef>
              <a:spcAft>
                <a:spcPts val="0"/>
              </a:spcAft>
              <a:buClr>
                <a:schemeClr val="dk1"/>
              </a:buClr>
              <a:buSzPts val="1100"/>
              <a:buFont typeface="Arial"/>
              <a:buNone/>
            </a:pPr>
            <a:r>
              <a:rPr lang="en" sz="1800">
                <a:solidFill>
                  <a:schemeClr val="dk1"/>
                </a:solidFill>
                <a:latin typeface="Viga"/>
                <a:ea typeface="Viga"/>
                <a:cs typeface="Viga"/>
                <a:sym typeface="Viga"/>
              </a:rPr>
              <a:t>Match definitions</a:t>
            </a:r>
            <a:endParaRPr sz="1800"/>
          </a:p>
        </p:txBody>
      </p:sp>
      <p:sp>
        <p:nvSpPr>
          <p:cNvPr id="386" name="Google Shape;386;p18"/>
          <p:cNvSpPr txBox="1"/>
          <p:nvPr/>
        </p:nvSpPr>
        <p:spPr>
          <a:xfrm>
            <a:off x="1306301" y="8327425"/>
            <a:ext cx="5260200" cy="11913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I think this definition is for ( …).        		Is this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I agree. 						That’s right.	</a:t>
            </a:r>
            <a:endParaRPr sz="1200">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I disagree. I think it’s for (...).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This is the definition in the dictionary.		Let’s check again. 		</a:t>
            </a:r>
            <a:endParaRPr sz="1200">
              <a:latin typeface="Ubuntu"/>
              <a:ea typeface="Ubuntu"/>
              <a:cs typeface="Ubuntu"/>
              <a:sym typeface="Ubuntu"/>
            </a:endParaRPr>
          </a:p>
        </p:txBody>
      </p:sp>
      <p:sp>
        <p:nvSpPr>
          <p:cNvPr id="387" name="Google Shape;387;p18"/>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88" name="Google Shape;388;p18"/>
          <p:cNvGraphicFramePr/>
          <p:nvPr/>
        </p:nvGraphicFramePr>
        <p:xfrm>
          <a:off x="765076" y="3373964"/>
          <a:ext cx="3000000" cy="3000000"/>
        </p:xfrm>
        <a:graphic>
          <a:graphicData uri="http://schemas.openxmlformats.org/drawingml/2006/table">
            <a:tbl>
              <a:tblPr>
                <a:noFill/>
                <a:tableStyleId>{A62F6275-33E2-4116-821C-BDA708B4AAF2}</a:tableStyleId>
              </a:tblPr>
              <a:tblGrid>
                <a:gridCol w="1544025"/>
                <a:gridCol w="4798650"/>
              </a:tblGrid>
              <a:tr h="372875">
                <a:tc>
                  <a:txBody>
                    <a:bodyPr/>
                    <a:lstStyle/>
                    <a:p>
                      <a:pPr indent="0" lvl="0" marL="0" rtl="0" algn="ctr">
                        <a:spcBef>
                          <a:spcPts val="0"/>
                        </a:spcBef>
                        <a:spcAft>
                          <a:spcPts val="0"/>
                        </a:spcAft>
                        <a:buNone/>
                      </a:pPr>
                      <a:r>
                        <a:rPr b="1" lang="en" sz="1200">
                          <a:latin typeface="Ubuntu"/>
                          <a:ea typeface="Ubuntu"/>
                          <a:cs typeface="Ubuntu"/>
                          <a:sym typeface="Ubuntu"/>
                        </a:rPr>
                        <a:t>Word</a:t>
                      </a:r>
                      <a:endParaRPr b="1" sz="1200">
                        <a:latin typeface="Ubuntu"/>
                        <a:ea typeface="Ubuntu"/>
                        <a:cs typeface="Ubuntu"/>
                        <a:sym typeface="Ubuntu"/>
                      </a:endParaRPr>
                    </a:p>
                  </a:txBody>
                  <a:tcPr marT="0" marB="0" marR="0"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sz="1200">
                          <a:latin typeface="Ubuntu"/>
                          <a:ea typeface="Ubuntu"/>
                          <a:cs typeface="Ubuntu"/>
                          <a:sym typeface="Ubuntu"/>
                        </a:rPr>
                        <a:t>Definition</a:t>
                      </a:r>
                      <a:endParaRPr b="1" sz="1200">
                        <a:latin typeface="Ubuntu"/>
                        <a:ea typeface="Ubuntu"/>
                        <a:cs typeface="Ubuntu"/>
                        <a:sym typeface="Ubuntu"/>
                      </a:endParaRPr>
                    </a:p>
                  </a:txBody>
                  <a:tcPr marT="0" marB="0" marR="0"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D9D9D9"/>
                    </a:solidFill>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1.</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Stiff and solid brown paper. Usually thicker than a paper.</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2.</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The choice of not using or buying an object.</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3.</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T</a:t>
                      </a:r>
                      <a:r>
                        <a:rPr lang="en" sz="1200">
                          <a:solidFill>
                            <a:schemeClr val="dk1"/>
                          </a:solidFill>
                          <a:latin typeface="Ubuntu"/>
                          <a:ea typeface="Ubuntu"/>
                          <a:cs typeface="Ubuntu"/>
                          <a:sym typeface="Ubuntu"/>
                        </a:rPr>
                        <a:t>he process done to paper, plastic, water or glass to make a new matter.</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4.</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To return an object or toy to a good condition and continue using it.  </a:t>
                      </a:r>
                      <a:endParaRPr sz="1200" strike="sngStrike">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5.</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Find different ways to use the material.</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6. </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An artificial substance that can be molded into different shapes when hot.</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7.</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A solid material that is hard and shiny.</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8.</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A hard material that is usually transparent. You can pour your milk inside. </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377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9.</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Thin material used to write on. It is usually made of wood fibers. </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0625">
                <a:tc>
                  <a:txBody>
                    <a:bodyPr/>
                    <a:lstStyle/>
                    <a:p>
                      <a:pPr indent="0" lvl="0" marL="0" rtl="0" algn="l">
                        <a:lnSpc>
                          <a:spcPct val="115000"/>
                        </a:lnSpc>
                        <a:spcBef>
                          <a:spcPts val="0"/>
                        </a:spcBef>
                        <a:spcAft>
                          <a:spcPts val="0"/>
                        </a:spcAft>
                        <a:buNone/>
                      </a:pPr>
                      <a:r>
                        <a:rPr lang="en" sz="1200">
                          <a:latin typeface="Ubuntu"/>
                          <a:ea typeface="Ubuntu"/>
                          <a:cs typeface="Ubuntu"/>
                          <a:sym typeface="Ubuntu"/>
                        </a:rPr>
                        <a:t>10.</a:t>
                      </a:r>
                      <a:endParaRPr sz="1200">
                        <a:latin typeface="Ubuntu"/>
                        <a:ea typeface="Ubuntu"/>
                        <a:cs typeface="Ubuntu"/>
                        <a:sym typeface="Ubuntu"/>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Ubuntu"/>
                          <a:ea typeface="Ubuntu"/>
                          <a:cs typeface="Ubuntu"/>
                          <a:sym typeface="Ubuntu"/>
                        </a:rPr>
                        <a:t>Doing this helps lower the quantity of trash.</a:t>
                      </a:r>
                      <a:endParaRPr sz="1200">
                        <a:latin typeface="Ubuntu"/>
                        <a:ea typeface="Ubuntu"/>
                        <a:cs typeface="Ubuntu"/>
                        <a:sym typeface="Ubuntu"/>
                      </a:endParaRPr>
                    </a:p>
                  </a:txBody>
                  <a:tcPr marT="0" marB="0" marR="0" marL="0"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pic>
        <p:nvPicPr>
          <p:cNvPr id="389" name="Google Shape;389;p18"/>
          <p:cNvPicPr preferRelativeResize="0"/>
          <p:nvPr/>
        </p:nvPicPr>
        <p:blipFill>
          <a:blip r:embed="rId4">
            <a:alphaModFix/>
          </a:blip>
          <a:stretch>
            <a:fillRect/>
          </a:stretch>
        </p:blipFill>
        <p:spPr>
          <a:xfrm>
            <a:off x="6462549" y="308973"/>
            <a:ext cx="769800" cy="769800"/>
          </a:xfrm>
          <a:prstGeom prst="rect">
            <a:avLst/>
          </a:prstGeom>
          <a:noFill/>
          <a:ln>
            <a:noFill/>
          </a:ln>
        </p:spPr>
      </p:pic>
      <p:pic>
        <p:nvPicPr>
          <p:cNvPr id="390" name="Google Shape;390;p18"/>
          <p:cNvPicPr preferRelativeResize="0"/>
          <p:nvPr/>
        </p:nvPicPr>
        <p:blipFill>
          <a:blip r:embed="rId5">
            <a:alphaModFix/>
          </a:blip>
          <a:stretch>
            <a:fillRect/>
          </a:stretch>
        </p:blipFill>
        <p:spPr>
          <a:xfrm>
            <a:off x="765075" y="898725"/>
            <a:ext cx="1504350" cy="1857425"/>
          </a:xfrm>
          <a:prstGeom prst="rect">
            <a:avLst/>
          </a:prstGeom>
          <a:noFill/>
          <a:ln>
            <a:noFill/>
          </a:ln>
        </p:spPr>
      </p:pic>
      <p:sp>
        <p:nvSpPr>
          <p:cNvPr id="391" name="Google Shape;391;p18"/>
          <p:cNvSpPr txBox="1"/>
          <p:nvPr/>
        </p:nvSpPr>
        <p:spPr>
          <a:xfrm>
            <a:off x="821127" y="223675"/>
            <a:ext cx="11841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3</a:t>
            </a:r>
            <a:endParaRPr b="1" sz="1600">
              <a:solidFill>
                <a:schemeClr val="lt1"/>
              </a:solidFill>
              <a:latin typeface="Viga"/>
              <a:ea typeface="Viga"/>
              <a:cs typeface="Viga"/>
              <a:sym typeface="Vig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5" name="Shape 395"/>
        <p:cNvGrpSpPr/>
        <p:nvPr/>
      </p:nvGrpSpPr>
      <p:grpSpPr>
        <a:xfrm>
          <a:off x="0" y="0"/>
          <a:ext cx="0" cy="0"/>
          <a:chOff x="0" y="0"/>
          <a:chExt cx="0" cy="0"/>
        </a:xfrm>
      </p:grpSpPr>
      <p:sp>
        <p:nvSpPr>
          <p:cNvPr id="396" name="Google Shape;396;p19"/>
          <p:cNvSpPr/>
          <p:nvPr/>
        </p:nvSpPr>
        <p:spPr>
          <a:xfrm>
            <a:off x="716455" y="933600"/>
            <a:ext cx="4291200" cy="7389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txBox="1"/>
          <p:nvPr/>
        </p:nvSpPr>
        <p:spPr>
          <a:xfrm>
            <a:off x="592142" y="952488"/>
            <a:ext cx="4291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ga"/>
                <a:ea typeface="Viga"/>
                <a:cs typeface="Viga"/>
                <a:sym typeface="Viga"/>
              </a:rPr>
              <a:t>Station 1</a:t>
            </a:r>
            <a:endParaRPr sz="1800">
              <a:solidFill>
                <a:schemeClr val="dk1"/>
              </a:solidFill>
              <a:latin typeface="Viga"/>
              <a:ea typeface="Viga"/>
              <a:cs typeface="Viga"/>
              <a:sym typeface="Viga"/>
            </a:endParaRPr>
          </a:p>
          <a:p>
            <a:pPr indent="0" lvl="0" marL="0" rtl="0" algn="ctr">
              <a:spcBef>
                <a:spcPts val="0"/>
              </a:spcBef>
              <a:spcAft>
                <a:spcPts val="0"/>
              </a:spcAft>
              <a:buNone/>
            </a:pPr>
            <a:r>
              <a:rPr lang="en" sz="1800">
                <a:solidFill>
                  <a:schemeClr val="dk1"/>
                </a:solidFill>
                <a:latin typeface="Viga"/>
                <a:ea typeface="Viga"/>
                <a:cs typeface="Viga"/>
                <a:sym typeface="Viga"/>
              </a:rPr>
              <a:t>Sort objects</a:t>
            </a:r>
            <a:endParaRPr/>
          </a:p>
        </p:txBody>
      </p:sp>
      <p:sp>
        <p:nvSpPr>
          <p:cNvPr id="398" name="Google Shape;398;p19"/>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sp>
        <p:nvSpPr>
          <p:cNvPr id="399" name="Google Shape;399;p19"/>
          <p:cNvSpPr txBox="1"/>
          <p:nvPr/>
        </p:nvSpPr>
        <p:spPr>
          <a:xfrm>
            <a:off x="1058542" y="271950"/>
            <a:ext cx="453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Viga"/>
                <a:ea typeface="Viga"/>
                <a:cs typeface="Viga"/>
                <a:sym typeface="Viga"/>
              </a:rPr>
              <a:t>D</a:t>
            </a:r>
            <a:r>
              <a:rPr lang="en" sz="1800">
                <a:latin typeface="Viga"/>
                <a:ea typeface="Viga"/>
                <a:cs typeface="Viga"/>
                <a:sym typeface="Viga"/>
              </a:rPr>
              <a:t>iscuss habits and waste management</a:t>
            </a:r>
            <a:endParaRPr sz="1800">
              <a:latin typeface="Viga"/>
              <a:ea typeface="Viga"/>
              <a:cs typeface="Viga"/>
              <a:sym typeface="Viga"/>
            </a:endParaRPr>
          </a:p>
        </p:txBody>
      </p:sp>
      <p:sp>
        <p:nvSpPr>
          <p:cNvPr id="400" name="Google Shape;400;p19"/>
          <p:cNvSpPr txBox="1"/>
          <p:nvPr/>
        </p:nvSpPr>
        <p:spPr>
          <a:xfrm>
            <a:off x="712050" y="8490000"/>
            <a:ext cx="6348300" cy="9879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0" lvl="0" marL="0" rtl="0" algn="ctr">
              <a:spcBef>
                <a:spcPts val="0"/>
              </a:spcBef>
              <a:spcAft>
                <a:spcPts val="0"/>
              </a:spcAft>
              <a:buNone/>
            </a:pPr>
            <a:r>
              <a:rPr lang="en" sz="1200">
                <a:latin typeface="Ubuntu"/>
                <a:ea typeface="Ubuntu"/>
                <a:cs typeface="Ubuntu"/>
                <a:sym typeface="Ubuntu"/>
              </a:rPr>
              <a:t>It’s my turn.       It’s your turn.     </a:t>
            </a:r>
            <a:endParaRPr sz="1200">
              <a:latin typeface="Ubuntu"/>
              <a:ea typeface="Ubuntu"/>
              <a:cs typeface="Ubuntu"/>
              <a:sym typeface="Ubuntu"/>
            </a:endParaRPr>
          </a:p>
          <a:p>
            <a:pPr indent="0" lvl="0" marL="0" rtl="0" algn="ctr">
              <a:spcBef>
                <a:spcPts val="0"/>
              </a:spcBef>
              <a:spcAft>
                <a:spcPts val="0"/>
              </a:spcAft>
              <a:buNone/>
            </a:pPr>
            <a:r>
              <a:rPr lang="en" sz="1200">
                <a:latin typeface="Ubuntu"/>
                <a:ea typeface="Ubuntu"/>
                <a:cs typeface="Ubuntu"/>
                <a:sym typeface="Ubuntu"/>
              </a:rPr>
              <a:t>Is this recyclable?</a:t>
            </a:r>
            <a:endParaRPr sz="1200">
              <a:solidFill>
                <a:schemeClr val="dk1"/>
              </a:solidFill>
              <a:latin typeface="Ubuntu"/>
              <a:ea typeface="Ubuntu"/>
              <a:cs typeface="Ubuntu"/>
              <a:sym typeface="Ubuntu"/>
            </a:endParaRPr>
          </a:p>
          <a:p>
            <a:pPr indent="0" lvl="0" marL="0" rtl="0" algn="ctr">
              <a:spcBef>
                <a:spcPts val="0"/>
              </a:spcBef>
              <a:spcAft>
                <a:spcPts val="0"/>
              </a:spcAft>
              <a:buNone/>
            </a:pPr>
            <a:r>
              <a:rPr lang="en" sz="1200">
                <a:solidFill>
                  <a:schemeClr val="dk1"/>
                </a:solidFill>
                <a:latin typeface="Ubuntu"/>
                <a:ea typeface="Ubuntu"/>
                <a:cs typeface="Ubuntu"/>
                <a:sym typeface="Ubuntu"/>
              </a:rPr>
              <a:t>Yes, I think so.   No, I don’t think so.	</a:t>
            </a:r>
            <a:endParaRPr sz="1200">
              <a:latin typeface="Ubuntu"/>
              <a:ea typeface="Ubuntu"/>
              <a:cs typeface="Ubuntu"/>
              <a:sym typeface="Ubuntu"/>
            </a:endParaRPr>
          </a:p>
          <a:p>
            <a:pPr indent="0" lvl="0" marL="0" rtl="0" algn="ctr">
              <a:spcBef>
                <a:spcPts val="0"/>
              </a:spcBef>
              <a:spcAft>
                <a:spcPts val="0"/>
              </a:spcAft>
              <a:buNone/>
            </a:pPr>
            <a:r>
              <a:rPr lang="en" sz="1200">
                <a:solidFill>
                  <a:schemeClr val="dk1"/>
                </a:solidFill>
                <a:latin typeface="Ubuntu"/>
                <a:ea typeface="Ubuntu"/>
                <a:cs typeface="Ubuntu"/>
                <a:sym typeface="Ubuntu"/>
              </a:rPr>
              <a:t>Should we put this in the (recycling / compost / electronic waste / landfill)?</a:t>
            </a:r>
            <a:endParaRPr sz="1200">
              <a:solidFill>
                <a:schemeClr val="dk1"/>
              </a:solidFill>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p:txBody>
      </p:sp>
      <p:sp>
        <p:nvSpPr>
          <p:cNvPr id="401" name="Google Shape;401;p19"/>
          <p:cNvSpPr txBox="1"/>
          <p:nvPr/>
        </p:nvSpPr>
        <p:spPr>
          <a:xfrm>
            <a:off x="716450" y="1842875"/>
            <a:ext cx="5185200" cy="164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Ubuntu"/>
                <a:ea typeface="Ubuntu"/>
                <a:cs typeface="Ubuntu"/>
                <a:sym typeface="Ubuntu"/>
              </a:rPr>
              <a:t>Directions</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1. With your partner, </a:t>
            </a:r>
            <a:r>
              <a:rPr lang="en" sz="1200" u="sng">
                <a:solidFill>
                  <a:schemeClr val="dk1"/>
                </a:solidFill>
                <a:latin typeface="Ubuntu"/>
                <a:ea typeface="Ubuntu"/>
                <a:cs typeface="Ubuntu"/>
                <a:sym typeface="Ubuntu"/>
                <a:hlinkClick r:id="rId3">
                  <a:extLst>
                    <a:ext uri="{A12FA001-AC4F-418D-AE19-62706E023703}">
                      <ahyp:hlinkClr val="tx"/>
                    </a:ext>
                  </a:extLst>
                </a:hlinkClick>
              </a:rPr>
              <a:t>access the “Learn to sort and recycle game</a:t>
            </a:r>
            <a:r>
              <a:rPr lang="en" sz="1200">
                <a:solidFill>
                  <a:schemeClr val="dk1"/>
                </a:solidFill>
                <a:latin typeface="Ubuntu"/>
                <a:ea typeface="Ubuntu"/>
                <a:cs typeface="Ubuntu"/>
                <a:sym typeface="Ubuntu"/>
              </a:rPr>
              <a:t>”</a:t>
            </a:r>
            <a:r>
              <a:rPr lang="en" sz="1200">
                <a:solidFill>
                  <a:schemeClr val="dk1"/>
                </a:solidFill>
                <a:latin typeface="Ubuntu"/>
                <a:ea typeface="Ubuntu"/>
                <a:cs typeface="Ubuntu"/>
                <a:sym typeface="Ubuntu"/>
              </a:rPr>
              <a:t> online.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2. Select EASY and click play to read the information about recycling and answer the questions below.</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3. As you play, discuss if each article can be recycled.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4. Continue the game for each part: recycle, compost, electronic waste, landfill waste.</a:t>
            </a:r>
            <a:endParaRPr>
              <a:solidFill>
                <a:schemeClr val="dk1"/>
              </a:solidFill>
              <a:latin typeface="Ubuntu"/>
              <a:ea typeface="Ubuntu"/>
              <a:cs typeface="Ubuntu"/>
              <a:sym typeface="Ubuntu"/>
            </a:endParaRPr>
          </a:p>
        </p:txBody>
      </p:sp>
      <p:sp>
        <p:nvSpPr>
          <p:cNvPr id="402" name="Google Shape;402;p19"/>
          <p:cNvSpPr txBox="1"/>
          <p:nvPr/>
        </p:nvSpPr>
        <p:spPr>
          <a:xfrm>
            <a:off x="712050" y="3653549"/>
            <a:ext cx="6154800" cy="4671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Ubuntu"/>
                <a:ea typeface="Ubuntu"/>
                <a:cs typeface="Ubuntu"/>
                <a:sym typeface="Ubuntu"/>
              </a:rPr>
              <a:t>Read these questions and discuss which ones could be answered with the introduction texts (red pop-ups in the game). Write down your answers. </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0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What are </a:t>
            </a:r>
            <a:r>
              <a:rPr b="1" lang="en" sz="1200">
                <a:latin typeface="Ubuntu"/>
                <a:ea typeface="Ubuntu"/>
                <a:cs typeface="Ubuntu"/>
                <a:sym typeface="Ubuntu"/>
              </a:rPr>
              <a:t>recyclables</a:t>
            </a:r>
            <a:r>
              <a:rPr lang="en" sz="1200">
                <a:latin typeface="Ubuntu"/>
                <a:ea typeface="Ubuntu"/>
                <a:cs typeface="Ubuntu"/>
                <a:sym typeface="Ubuntu"/>
              </a:rPr>
              <a:t>?</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a:t>
            </a:r>
            <a:br>
              <a:rPr lang="en" sz="1200">
                <a:solidFill>
                  <a:schemeClr val="dk1"/>
                </a:solidFill>
                <a:latin typeface="Ubuntu"/>
                <a:ea typeface="Ubuntu"/>
                <a:cs typeface="Ubuntu"/>
                <a:sym typeface="Ubuntu"/>
              </a:rPr>
            </a:br>
            <a:endParaRPr sz="8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What objects can be recycled in the game?</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a:t>
            </a:r>
            <a:br>
              <a:rPr lang="en" sz="1200">
                <a:solidFill>
                  <a:schemeClr val="dk1"/>
                </a:solidFill>
                <a:latin typeface="Ubuntu"/>
                <a:ea typeface="Ubuntu"/>
                <a:cs typeface="Ubuntu"/>
                <a:sym typeface="Ubuntu"/>
              </a:rPr>
            </a:br>
            <a:endParaRPr sz="8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What is </a:t>
            </a:r>
            <a:r>
              <a:rPr b="1" lang="en" sz="1200">
                <a:latin typeface="Ubuntu"/>
                <a:ea typeface="Ubuntu"/>
                <a:cs typeface="Ubuntu"/>
                <a:sym typeface="Ubuntu"/>
              </a:rPr>
              <a:t>compost</a:t>
            </a:r>
            <a:r>
              <a:rPr lang="en" sz="1200">
                <a:latin typeface="Ubuntu"/>
                <a:ea typeface="Ubuntu"/>
                <a:cs typeface="Ubuntu"/>
                <a:sym typeface="Ubuntu"/>
              </a:rPr>
              <a:t>?</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a:t>
            </a:r>
            <a:br>
              <a:rPr lang="en" sz="1200">
                <a:solidFill>
                  <a:schemeClr val="dk1"/>
                </a:solidFill>
                <a:latin typeface="Ubuntu"/>
                <a:ea typeface="Ubuntu"/>
                <a:cs typeface="Ubuntu"/>
                <a:sym typeface="Ubuntu"/>
              </a:rPr>
            </a:br>
            <a:endParaRPr sz="8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What can be composted?</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a:t>
            </a:r>
            <a:br>
              <a:rPr lang="en" sz="1200">
                <a:solidFill>
                  <a:schemeClr val="dk1"/>
                </a:solidFill>
                <a:latin typeface="Ubuntu"/>
                <a:ea typeface="Ubuntu"/>
                <a:cs typeface="Ubuntu"/>
                <a:sym typeface="Ubuntu"/>
              </a:rPr>
            </a:br>
            <a:endParaRPr sz="8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What is </a:t>
            </a:r>
            <a:r>
              <a:rPr b="1" lang="en" sz="1200">
                <a:latin typeface="Ubuntu"/>
                <a:ea typeface="Ubuntu"/>
                <a:cs typeface="Ubuntu"/>
                <a:sym typeface="Ubuntu"/>
              </a:rPr>
              <a:t>electronic waste</a:t>
            </a:r>
            <a:r>
              <a:rPr lang="en" sz="1200">
                <a:latin typeface="Ubuntu"/>
                <a:ea typeface="Ubuntu"/>
                <a:cs typeface="Ubuntu"/>
                <a:sym typeface="Ubuntu"/>
              </a:rPr>
              <a:t>?</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a:t>
            </a:r>
            <a:br>
              <a:rPr lang="en" sz="1200">
                <a:solidFill>
                  <a:schemeClr val="dk1"/>
                </a:solidFill>
                <a:latin typeface="Ubuntu"/>
                <a:ea typeface="Ubuntu"/>
                <a:cs typeface="Ubuntu"/>
                <a:sym typeface="Ubuntu"/>
              </a:rPr>
            </a:br>
            <a:endParaRPr sz="8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What can be recycled as electronic waste?</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a:t>
            </a:r>
            <a:br>
              <a:rPr lang="en" sz="1200">
                <a:solidFill>
                  <a:schemeClr val="dk1"/>
                </a:solidFill>
                <a:latin typeface="Ubuntu"/>
                <a:ea typeface="Ubuntu"/>
                <a:cs typeface="Ubuntu"/>
                <a:sym typeface="Ubuntu"/>
              </a:rPr>
            </a:br>
            <a:endParaRPr sz="800">
              <a:latin typeface="Ubuntu"/>
              <a:ea typeface="Ubuntu"/>
              <a:cs typeface="Ubuntu"/>
              <a:sym typeface="Ubuntu"/>
            </a:endParaRPr>
          </a:p>
          <a:p>
            <a:pPr indent="-304800" lvl="0" marL="457200" rtl="0" algn="l">
              <a:lnSpc>
                <a:spcPct val="115000"/>
              </a:lnSpc>
              <a:spcBef>
                <a:spcPts val="0"/>
              </a:spcBef>
              <a:spcAft>
                <a:spcPts val="0"/>
              </a:spcAft>
              <a:buSzPts val="1200"/>
              <a:buFont typeface="Ubuntu"/>
              <a:buAutoNum type="arabicPeriod"/>
            </a:pPr>
            <a:r>
              <a:rPr lang="en" sz="1200">
                <a:latin typeface="Ubuntu"/>
                <a:ea typeface="Ubuntu"/>
                <a:cs typeface="Ubuntu"/>
                <a:sym typeface="Ubuntu"/>
              </a:rPr>
              <a:t>What is </a:t>
            </a:r>
            <a:r>
              <a:rPr b="1" lang="en" sz="1200">
                <a:latin typeface="Ubuntu"/>
                <a:ea typeface="Ubuntu"/>
                <a:cs typeface="Ubuntu"/>
                <a:sym typeface="Ubuntu"/>
              </a:rPr>
              <a:t>landfill waste</a:t>
            </a:r>
            <a:r>
              <a:rPr lang="en" sz="1200">
                <a:latin typeface="Ubuntu"/>
                <a:ea typeface="Ubuntu"/>
                <a:cs typeface="Ubuntu"/>
                <a:sym typeface="Ubuntu"/>
              </a:rPr>
              <a:t>?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_______________________________________________________________________________</a:t>
            </a:r>
            <a:endParaRPr/>
          </a:p>
        </p:txBody>
      </p:sp>
      <p:sp>
        <p:nvSpPr>
          <p:cNvPr id="403" name="Google Shape;403;p19"/>
          <p:cNvSpPr txBox="1"/>
          <p:nvPr/>
        </p:nvSpPr>
        <p:spPr>
          <a:xfrm>
            <a:off x="5649020" y="346600"/>
            <a:ext cx="11841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4</a:t>
            </a:r>
            <a:endParaRPr b="1" sz="1600">
              <a:solidFill>
                <a:schemeClr val="lt1"/>
              </a:solidFill>
              <a:latin typeface="Viga"/>
              <a:ea typeface="Viga"/>
              <a:cs typeface="Viga"/>
              <a:sym typeface="Viga"/>
            </a:endParaRPr>
          </a:p>
        </p:txBody>
      </p:sp>
      <p:pic>
        <p:nvPicPr>
          <p:cNvPr id="404" name="Google Shape;404;p19"/>
          <p:cNvPicPr preferRelativeResize="0"/>
          <p:nvPr/>
        </p:nvPicPr>
        <p:blipFill>
          <a:blip r:embed="rId4">
            <a:alphaModFix/>
          </a:blip>
          <a:stretch>
            <a:fillRect/>
          </a:stretch>
        </p:blipFill>
        <p:spPr>
          <a:xfrm>
            <a:off x="5925551" y="2107925"/>
            <a:ext cx="993000" cy="987900"/>
          </a:xfrm>
          <a:prstGeom prst="roundRect">
            <a:avLst>
              <a:gd fmla="val 16667" name="adj"/>
            </a:avLst>
          </a:prstGeom>
          <a:noFill/>
          <a:ln>
            <a:noFill/>
          </a:ln>
        </p:spPr>
      </p:pic>
      <p:grpSp>
        <p:nvGrpSpPr>
          <p:cNvPr id="405" name="Google Shape;405;p19"/>
          <p:cNvGrpSpPr/>
          <p:nvPr/>
        </p:nvGrpSpPr>
        <p:grpSpPr>
          <a:xfrm>
            <a:off x="77138" y="102545"/>
            <a:ext cx="804631" cy="668899"/>
            <a:chOff x="-68850" y="-188475"/>
            <a:chExt cx="898728" cy="850908"/>
          </a:xfrm>
        </p:grpSpPr>
        <p:sp>
          <p:nvSpPr>
            <p:cNvPr id="406" name="Google Shape;406;p19"/>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7" name="Google Shape;407;p19"/>
            <p:cNvGrpSpPr/>
            <p:nvPr/>
          </p:nvGrpSpPr>
          <p:grpSpPr>
            <a:xfrm>
              <a:off x="153671" y="90047"/>
              <a:ext cx="493797" cy="446228"/>
              <a:chOff x="2679436" y="3270400"/>
              <a:chExt cx="752625" cy="689795"/>
            </a:xfrm>
          </p:grpSpPr>
          <p:sp>
            <p:nvSpPr>
              <p:cNvPr id="408" name="Google Shape;408;p19"/>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2" name="Google Shape;412;p19">
              <a:hlinkClick/>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20"/>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sp>
        <p:nvSpPr>
          <p:cNvPr id="418" name="Google Shape;418;p20"/>
          <p:cNvSpPr txBox="1"/>
          <p:nvPr/>
        </p:nvSpPr>
        <p:spPr>
          <a:xfrm>
            <a:off x="754650" y="1286450"/>
            <a:ext cx="4800300" cy="1637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Ubuntu"/>
                <a:ea typeface="Ubuntu"/>
                <a:cs typeface="Ubuntu"/>
                <a:sym typeface="Ubuntu"/>
              </a:rPr>
              <a:t>Directions</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1. </a:t>
            </a:r>
            <a:r>
              <a:rPr lang="en" sz="1200">
                <a:solidFill>
                  <a:schemeClr val="dk1"/>
                </a:solidFill>
                <a:latin typeface="Ubuntu"/>
                <a:ea typeface="Ubuntu"/>
                <a:cs typeface="Ubuntu"/>
                <a:sym typeface="Ubuntu"/>
              </a:rPr>
              <a:t>With your partner, access the Jamboard </a:t>
            </a:r>
            <a:r>
              <a:rPr lang="en" sz="1200">
                <a:solidFill>
                  <a:schemeClr val="dk1"/>
                </a:solidFill>
                <a:latin typeface="Ubuntu"/>
                <a:ea typeface="Ubuntu"/>
                <a:cs typeface="Ubuntu"/>
                <a:sym typeface="Ubuntu"/>
              </a:rPr>
              <a:t>activity.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2. Use the functional language to discuss if each action helps trees, water or animals and place the sticky notes in the correct space of the diagram.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3. Discuss if you could develop each habit and how. </a:t>
            </a:r>
            <a:endParaRPr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sz="1200">
                <a:solidFill>
                  <a:schemeClr val="dk1"/>
                </a:solidFill>
                <a:latin typeface="Ubuntu"/>
                <a:ea typeface="Ubuntu"/>
                <a:cs typeface="Ubuntu"/>
                <a:sym typeface="Ubuntu"/>
              </a:rPr>
              <a:t>4. When all the habits are placed, answer the questions below.  </a:t>
            </a:r>
            <a:endParaRPr sz="2000">
              <a:latin typeface="Ubuntu"/>
              <a:ea typeface="Ubuntu"/>
              <a:cs typeface="Ubuntu"/>
              <a:sym typeface="Ubuntu"/>
            </a:endParaRPr>
          </a:p>
        </p:txBody>
      </p:sp>
      <p:sp>
        <p:nvSpPr>
          <p:cNvPr id="419" name="Google Shape;419;p20"/>
          <p:cNvSpPr/>
          <p:nvPr/>
        </p:nvSpPr>
        <p:spPr>
          <a:xfrm>
            <a:off x="1132280" y="359550"/>
            <a:ext cx="3864600" cy="7698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
          <p:cNvSpPr txBox="1"/>
          <p:nvPr/>
        </p:nvSpPr>
        <p:spPr>
          <a:xfrm>
            <a:off x="1193634" y="375000"/>
            <a:ext cx="3741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ga"/>
                <a:ea typeface="Viga"/>
                <a:cs typeface="Viga"/>
                <a:sym typeface="Viga"/>
              </a:rPr>
              <a:t>Station 2</a:t>
            </a:r>
            <a:endParaRPr sz="1800">
              <a:solidFill>
                <a:schemeClr val="dk1"/>
              </a:solidFill>
              <a:latin typeface="Viga"/>
              <a:ea typeface="Viga"/>
              <a:cs typeface="Viga"/>
              <a:sym typeface="Viga"/>
            </a:endParaRPr>
          </a:p>
          <a:p>
            <a:pPr indent="0" lvl="0" marL="0" rtl="0" algn="ctr">
              <a:spcBef>
                <a:spcPts val="0"/>
              </a:spcBef>
              <a:spcAft>
                <a:spcPts val="0"/>
              </a:spcAft>
              <a:buNone/>
            </a:pPr>
            <a:r>
              <a:rPr lang="en" sz="1800">
                <a:solidFill>
                  <a:schemeClr val="dk1"/>
                </a:solidFill>
                <a:latin typeface="Viga"/>
                <a:ea typeface="Viga"/>
                <a:cs typeface="Viga"/>
                <a:sym typeface="Viga"/>
              </a:rPr>
              <a:t>Sort good habits</a:t>
            </a:r>
            <a:endParaRPr/>
          </a:p>
        </p:txBody>
      </p:sp>
      <p:sp>
        <p:nvSpPr>
          <p:cNvPr id="421" name="Google Shape;421;p20"/>
          <p:cNvSpPr txBox="1"/>
          <p:nvPr/>
        </p:nvSpPr>
        <p:spPr>
          <a:xfrm>
            <a:off x="1571850" y="7116100"/>
            <a:ext cx="4800300" cy="22164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0" lvl="0" marL="0" rtl="0" algn="ctr">
              <a:spcBef>
                <a:spcPts val="0"/>
              </a:spcBef>
              <a:spcAft>
                <a:spcPts val="0"/>
              </a:spcAft>
              <a:buNone/>
            </a:pPr>
            <a:r>
              <a:t/>
            </a:r>
            <a:endParaRPr b="1"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Where should we place this habit?</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When you (...habit…), you help trees/water/animals.	</a:t>
            </a:r>
            <a:endParaRPr sz="1200">
              <a:latin typeface="Ubuntu"/>
              <a:ea typeface="Ubuntu"/>
              <a:cs typeface="Ubuntu"/>
              <a:sym typeface="Ubuntu"/>
            </a:endParaRPr>
          </a:p>
          <a:p>
            <a:pPr indent="0" lvl="0" marL="0" rtl="0" algn="l">
              <a:spcBef>
                <a:spcPts val="0"/>
              </a:spcBef>
              <a:spcAft>
                <a:spcPts val="0"/>
              </a:spcAft>
              <a:buNone/>
            </a:pPr>
            <a:r>
              <a:rPr lang="en" sz="1200">
                <a:solidFill>
                  <a:schemeClr val="dk1"/>
                </a:solidFill>
                <a:latin typeface="Ubuntu"/>
                <a:ea typeface="Ubuntu"/>
                <a:cs typeface="Ubuntu"/>
                <a:sym typeface="Ubuntu"/>
              </a:rPr>
              <a:t>I agree. 	I disagree. I think it’s for (...). </a:t>
            </a:r>
            <a:endParaRPr sz="1200">
              <a:solidFill>
                <a:schemeClr val="dk1"/>
              </a:solidFill>
              <a:latin typeface="Ubuntu"/>
              <a:ea typeface="Ubuntu"/>
              <a:cs typeface="Ubuntu"/>
              <a:sym typeface="Ubuntu"/>
            </a:endParaRPr>
          </a:p>
          <a:p>
            <a:pPr indent="0" lvl="0" marL="0" rtl="0" algn="l">
              <a:spcBef>
                <a:spcPts val="0"/>
              </a:spcBef>
              <a:spcAft>
                <a:spcPts val="0"/>
              </a:spcAft>
              <a:buNone/>
            </a:pPr>
            <a:r>
              <a:t/>
            </a:r>
            <a:endParaRPr sz="1200">
              <a:solidFill>
                <a:schemeClr val="dk1"/>
              </a:solidFill>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Could you develop this habit? 	Yes, I could. / No, I couldn’t.</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Yes, me too. / No, me neither. </a:t>
            </a:r>
            <a:r>
              <a:rPr lang="en" sz="1200">
                <a:latin typeface="Ubuntu"/>
                <a:ea typeface="Ubuntu"/>
                <a:cs typeface="Ubuntu"/>
                <a:sym typeface="Ubuntu"/>
              </a:rPr>
              <a:t>      	</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0" lvl="0" marL="0" rtl="0" algn="l">
              <a:spcBef>
                <a:spcPts val="0"/>
              </a:spcBef>
              <a:spcAft>
                <a:spcPts val="0"/>
              </a:spcAft>
              <a:buNone/>
            </a:pPr>
            <a:r>
              <a:rPr lang="en" sz="1200">
                <a:latin typeface="Ubuntu"/>
                <a:ea typeface="Ubuntu"/>
                <a:cs typeface="Ubuntu"/>
                <a:sym typeface="Ubuntu"/>
              </a:rPr>
              <a:t>I could do that every day / week / month.	What about you?</a:t>
            </a:r>
            <a:endParaRPr sz="1200">
              <a:latin typeface="Ubuntu"/>
              <a:ea typeface="Ubuntu"/>
              <a:cs typeface="Ubuntu"/>
              <a:sym typeface="Ubuntu"/>
            </a:endParaRPr>
          </a:p>
        </p:txBody>
      </p:sp>
      <p:sp>
        <p:nvSpPr>
          <p:cNvPr id="422" name="Google Shape;422;p20"/>
          <p:cNvSpPr txBox="1"/>
          <p:nvPr/>
        </p:nvSpPr>
        <p:spPr>
          <a:xfrm>
            <a:off x="1004850" y="6021800"/>
            <a:ext cx="6099000" cy="10065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Ubuntu"/>
                <a:ea typeface="Ubuntu"/>
                <a:cs typeface="Ubuntu"/>
                <a:sym typeface="Ubuntu"/>
              </a:rPr>
              <a:t>When you want to </a:t>
            </a:r>
            <a:r>
              <a:rPr b="1" lang="en" sz="1200">
                <a:latin typeface="Ubuntu"/>
                <a:ea typeface="Ubuntu"/>
                <a:cs typeface="Ubuntu"/>
                <a:sym typeface="Ubuntu"/>
              </a:rPr>
              <a:t>recommend</a:t>
            </a:r>
            <a:r>
              <a:rPr lang="en" sz="1200">
                <a:latin typeface="Ubuntu"/>
                <a:ea typeface="Ubuntu"/>
                <a:cs typeface="Ubuntu"/>
                <a:sym typeface="Ubuntu"/>
              </a:rPr>
              <a:t> an action, use “should” or “shouldn’t” (should not). </a:t>
            </a:r>
            <a:endParaRPr sz="1200">
              <a:latin typeface="Ubuntu"/>
              <a:ea typeface="Ubuntu"/>
              <a:cs typeface="Ubuntu"/>
              <a:sym typeface="Ubuntu"/>
            </a:endParaRPr>
          </a:p>
          <a:p>
            <a:pPr indent="0" lvl="0" marL="0" rtl="0" algn="l">
              <a:lnSpc>
                <a:spcPct val="115000"/>
              </a:lnSpc>
              <a:spcBef>
                <a:spcPts val="0"/>
              </a:spcBef>
              <a:spcAft>
                <a:spcPts val="0"/>
              </a:spcAft>
              <a:buNone/>
            </a:pPr>
            <a:r>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To help (trees, water, animals), you should …</a:t>
            </a:r>
            <a:endParaRPr sz="1200">
              <a:latin typeface="Ubuntu"/>
              <a:ea typeface="Ubuntu"/>
              <a:cs typeface="Ubuntu"/>
              <a:sym typeface="Ubuntu"/>
            </a:endParaRPr>
          </a:p>
          <a:p>
            <a:pPr indent="0" lvl="0" marL="0" rtl="0" algn="l">
              <a:lnSpc>
                <a:spcPct val="115000"/>
              </a:lnSpc>
              <a:spcBef>
                <a:spcPts val="0"/>
              </a:spcBef>
              <a:spcAft>
                <a:spcPts val="0"/>
              </a:spcAft>
              <a:buNone/>
            </a:pPr>
            <a:r>
              <a:rPr lang="en" sz="1200">
                <a:latin typeface="Ubuntu"/>
                <a:ea typeface="Ubuntu"/>
                <a:cs typeface="Ubuntu"/>
                <a:sym typeface="Ubuntu"/>
              </a:rPr>
              <a:t>To help </a:t>
            </a:r>
            <a:r>
              <a:rPr lang="en" sz="1200">
                <a:solidFill>
                  <a:schemeClr val="dk1"/>
                </a:solidFill>
                <a:latin typeface="Ubuntu"/>
                <a:ea typeface="Ubuntu"/>
                <a:cs typeface="Ubuntu"/>
                <a:sym typeface="Ubuntu"/>
              </a:rPr>
              <a:t>(trees, water, animals), you shouldn’t … (negative)</a:t>
            </a:r>
            <a:endParaRPr sz="1200">
              <a:latin typeface="Ubuntu"/>
              <a:ea typeface="Ubuntu"/>
              <a:cs typeface="Ubuntu"/>
              <a:sym typeface="Ubuntu"/>
            </a:endParaRPr>
          </a:p>
        </p:txBody>
      </p:sp>
      <p:pic>
        <p:nvPicPr>
          <p:cNvPr id="423" name="Google Shape;423;p20"/>
          <p:cNvPicPr preferRelativeResize="0"/>
          <p:nvPr/>
        </p:nvPicPr>
        <p:blipFill>
          <a:blip r:embed="rId3">
            <a:alphaModFix/>
          </a:blip>
          <a:stretch>
            <a:fillRect/>
          </a:stretch>
        </p:blipFill>
        <p:spPr>
          <a:xfrm>
            <a:off x="5896285" y="889701"/>
            <a:ext cx="923400" cy="923400"/>
          </a:xfrm>
          <a:prstGeom prst="rect">
            <a:avLst/>
          </a:prstGeom>
          <a:noFill/>
          <a:ln>
            <a:noFill/>
          </a:ln>
        </p:spPr>
      </p:pic>
      <p:pic>
        <p:nvPicPr>
          <p:cNvPr id="424" name="Google Shape;424;p20"/>
          <p:cNvPicPr preferRelativeResize="0"/>
          <p:nvPr/>
        </p:nvPicPr>
        <p:blipFill>
          <a:blip r:embed="rId4">
            <a:alphaModFix/>
          </a:blip>
          <a:stretch>
            <a:fillRect/>
          </a:stretch>
        </p:blipFill>
        <p:spPr>
          <a:xfrm>
            <a:off x="5857749" y="1925137"/>
            <a:ext cx="995951" cy="1043226"/>
          </a:xfrm>
          <a:prstGeom prst="rect">
            <a:avLst/>
          </a:prstGeom>
          <a:noFill/>
          <a:ln>
            <a:noFill/>
          </a:ln>
        </p:spPr>
      </p:pic>
      <p:sp>
        <p:nvSpPr>
          <p:cNvPr id="425" name="Google Shape;425;p20"/>
          <p:cNvSpPr txBox="1"/>
          <p:nvPr/>
        </p:nvSpPr>
        <p:spPr>
          <a:xfrm>
            <a:off x="754650" y="3143988"/>
            <a:ext cx="6307500" cy="2790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Ubuntu"/>
                <a:ea typeface="Ubuntu"/>
                <a:cs typeface="Ubuntu"/>
                <a:sym typeface="Ubuntu"/>
              </a:rPr>
              <a:t>1. </a:t>
            </a:r>
            <a:r>
              <a:rPr lang="en" sz="1200">
                <a:latin typeface="Ubuntu"/>
                <a:ea typeface="Ubuntu"/>
                <a:cs typeface="Ubuntu"/>
                <a:sym typeface="Ubuntu"/>
              </a:rPr>
              <a:t>Write down new ideas:</a:t>
            </a:r>
            <a:endParaRPr sz="1200">
              <a:latin typeface="Ubuntu"/>
              <a:ea typeface="Ubuntu"/>
              <a:cs typeface="Ubuntu"/>
              <a:sym typeface="Ubuntu"/>
            </a:endParaRPr>
          </a:p>
          <a:p>
            <a:pPr indent="0" lvl="0" marL="0" rtl="0" algn="l">
              <a:spcBef>
                <a:spcPts val="0"/>
              </a:spcBef>
              <a:spcAft>
                <a:spcPts val="0"/>
              </a:spcAft>
              <a:buNone/>
            </a:pPr>
            <a:r>
              <a:t/>
            </a:r>
            <a:endParaRPr sz="1200">
              <a:latin typeface="Ubuntu"/>
              <a:ea typeface="Ubuntu"/>
              <a:cs typeface="Ubuntu"/>
              <a:sym typeface="Ubuntu"/>
            </a:endParaRPr>
          </a:p>
          <a:p>
            <a:pPr indent="-304800" lvl="0" marL="457200" rtl="0" algn="l">
              <a:lnSpc>
                <a:spcPct val="150000"/>
              </a:lnSpc>
              <a:spcBef>
                <a:spcPts val="0"/>
              </a:spcBef>
              <a:spcAft>
                <a:spcPts val="0"/>
              </a:spcAft>
              <a:buSzPts val="1200"/>
              <a:buFont typeface="Ubuntu"/>
              <a:buChar char="●"/>
            </a:pPr>
            <a:r>
              <a:rPr lang="en" sz="1200">
                <a:latin typeface="Ubuntu"/>
                <a:ea typeface="Ubuntu"/>
                <a:cs typeface="Ubuntu"/>
                <a:sym typeface="Ubuntu"/>
              </a:rPr>
              <a:t>__________________________________________________________</a:t>
            </a:r>
            <a:endParaRPr sz="1200">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__________________________________________________________</a:t>
            </a:r>
            <a:endParaRPr sz="1200">
              <a:solidFill>
                <a:schemeClr val="dk1"/>
              </a:solidFill>
              <a:latin typeface="Ubuntu"/>
              <a:ea typeface="Ubuntu"/>
              <a:cs typeface="Ubuntu"/>
              <a:sym typeface="Ubuntu"/>
            </a:endParaRPr>
          </a:p>
          <a:p>
            <a:pPr indent="-304800" lvl="0" marL="457200" rtl="0" algn="l">
              <a:lnSpc>
                <a:spcPct val="150000"/>
              </a:lnSpc>
              <a:spcBef>
                <a:spcPts val="0"/>
              </a:spcBef>
              <a:spcAft>
                <a:spcPts val="0"/>
              </a:spcAft>
              <a:buClr>
                <a:schemeClr val="dk1"/>
              </a:buClr>
              <a:buSzPts val="1200"/>
              <a:buFont typeface="Ubuntu"/>
              <a:buChar char="●"/>
            </a:pPr>
            <a:r>
              <a:rPr lang="en" sz="1200">
                <a:solidFill>
                  <a:schemeClr val="dk1"/>
                </a:solidFill>
                <a:latin typeface="Ubuntu"/>
                <a:ea typeface="Ubuntu"/>
                <a:cs typeface="Ubuntu"/>
                <a:sym typeface="Ubuntu"/>
              </a:rPr>
              <a:t>__________________________________________________________</a:t>
            </a:r>
            <a:endParaRPr sz="1200">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t/>
            </a:r>
            <a:endParaRPr sz="1200">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 sz="1200">
                <a:solidFill>
                  <a:schemeClr val="dk1"/>
                </a:solidFill>
                <a:latin typeface="Ubuntu"/>
                <a:ea typeface="Ubuntu"/>
                <a:cs typeface="Ubuntu"/>
                <a:sym typeface="Ubuntu"/>
              </a:rPr>
              <a:t>2. Select one habit and write your suggestion. (ex: You should compost your food waste to help trees because compost can enrich soil.)</a:t>
            </a:r>
            <a:endParaRPr sz="1200">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
                <a:solidFill>
                  <a:schemeClr val="dk1"/>
                </a:solidFill>
                <a:latin typeface="Ubuntu"/>
                <a:ea typeface="Ubuntu"/>
                <a:cs typeface="Ubuntu"/>
                <a:sym typeface="Ubuntu"/>
              </a:rPr>
              <a:t>____________________________________________________________________________________________________________________________________________</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p>
        </p:txBody>
      </p:sp>
      <p:sp>
        <p:nvSpPr>
          <p:cNvPr id="426" name="Google Shape;426;p20"/>
          <p:cNvSpPr txBox="1"/>
          <p:nvPr/>
        </p:nvSpPr>
        <p:spPr>
          <a:xfrm>
            <a:off x="5649020" y="346600"/>
            <a:ext cx="1184100" cy="431100"/>
          </a:xfrm>
          <a:prstGeom prst="rect">
            <a:avLst/>
          </a:prstGeom>
          <a:solidFill>
            <a:srgbClr val="4A874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Viga"/>
                <a:ea typeface="Viga"/>
                <a:cs typeface="Viga"/>
                <a:sym typeface="Viga"/>
              </a:rPr>
              <a:t>Activity 4</a:t>
            </a:r>
            <a:endParaRPr b="1" sz="1600">
              <a:solidFill>
                <a:schemeClr val="lt1"/>
              </a:solidFill>
              <a:latin typeface="Viga"/>
              <a:ea typeface="Viga"/>
              <a:cs typeface="Viga"/>
              <a:sym typeface="Viga"/>
            </a:endParaRPr>
          </a:p>
        </p:txBody>
      </p:sp>
      <p:grpSp>
        <p:nvGrpSpPr>
          <p:cNvPr id="427" name="Google Shape;427;p20"/>
          <p:cNvGrpSpPr/>
          <p:nvPr/>
        </p:nvGrpSpPr>
        <p:grpSpPr>
          <a:xfrm>
            <a:off x="200255" y="409995"/>
            <a:ext cx="804631" cy="668899"/>
            <a:chOff x="-68850" y="-188475"/>
            <a:chExt cx="898728" cy="850908"/>
          </a:xfrm>
        </p:grpSpPr>
        <p:sp>
          <p:nvSpPr>
            <p:cNvPr id="428" name="Google Shape;428;p20"/>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9" name="Google Shape;429;p20"/>
            <p:cNvGrpSpPr/>
            <p:nvPr/>
          </p:nvGrpSpPr>
          <p:grpSpPr>
            <a:xfrm>
              <a:off x="153671" y="90047"/>
              <a:ext cx="493797" cy="446228"/>
              <a:chOff x="2679436" y="3270400"/>
              <a:chExt cx="752625" cy="689795"/>
            </a:xfrm>
          </p:grpSpPr>
          <p:sp>
            <p:nvSpPr>
              <p:cNvPr id="430" name="Google Shape;430;p20"/>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4" name="Google Shape;434;p20">
              <a:hlinkClick/>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 name="Shape 438"/>
        <p:cNvGrpSpPr/>
        <p:nvPr/>
      </p:nvGrpSpPr>
      <p:grpSpPr>
        <a:xfrm>
          <a:off x="0" y="0"/>
          <a:ext cx="0" cy="0"/>
          <a:chOff x="0" y="0"/>
          <a:chExt cx="0" cy="0"/>
        </a:xfrm>
      </p:grpSpPr>
      <p:sp>
        <p:nvSpPr>
          <p:cNvPr id="439" name="Google Shape;439;p21"/>
          <p:cNvSpPr txBox="1"/>
          <p:nvPr/>
        </p:nvSpPr>
        <p:spPr>
          <a:xfrm>
            <a:off x="638075" y="1413150"/>
            <a:ext cx="4841100" cy="1274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Ubuntu"/>
                <a:ea typeface="Ubuntu"/>
                <a:cs typeface="Ubuntu"/>
                <a:sym typeface="Ubuntu"/>
              </a:rPr>
              <a:t>Directions</a:t>
            </a:r>
            <a:endParaRPr b="1" sz="1200">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 sz="1200">
                <a:solidFill>
                  <a:schemeClr val="dk1"/>
                </a:solidFill>
                <a:latin typeface="Ubuntu"/>
                <a:ea typeface="Ubuntu"/>
                <a:cs typeface="Ubuntu"/>
                <a:sym typeface="Ubuntu"/>
              </a:rPr>
              <a:t>1. With your partner, </a:t>
            </a:r>
            <a:r>
              <a:rPr lang="en" sz="1200" u="sng">
                <a:solidFill>
                  <a:schemeClr val="hlink"/>
                </a:solidFill>
                <a:latin typeface="Ubuntu"/>
                <a:ea typeface="Ubuntu"/>
                <a:cs typeface="Ubuntu"/>
                <a:sym typeface="Ubuntu"/>
                <a:hlinkClick r:id="rId3"/>
              </a:rPr>
              <a:t>access the Fill in the Gaps</a:t>
            </a:r>
            <a:r>
              <a:rPr lang="en" sz="1200">
                <a:solidFill>
                  <a:schemeClr val="dk1"/>
                </a:solidFill>
                <a:latin typeface="Ubuntu"/>
                <a:ea typeface="Ubuntu"/>
                <a:cs typeface="Ubuntu"/>
                <a:sym typeface="Ubuntu"/>
              </a:rPr>
              <a:t>.  </a:t>
            </a:r>
            <a:endParaRPr sz="1200">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 sz="1200">
                <a:solidFill>
                  <a:schemeClr val="dk1"/>
                </a:solidFill>
                <a:latin typeface="Ubuntu"/>
                <a:ea typeface="Ubuntu"/>
                <a:cs typeface="Ubuntu"/>
                <a:sym typeface="Ubuntu"/>
              </a:rPr>
              <a:t>2. Read and find the word on the right to complete the text. </a:t>
            </a:r>
            <a:endParaRPr sz="1200">
              <a:solidFill>
                <a:schemeClr val="dk1"/>
              </a:solidFill>
              <a:latin typeface="Ubuntu"/>
              <a:ea typeface="Ubuntu"/>
              <a:cs typeface="Ubuntu"/>
              <a:sym typeface="Ubuntu"/>
            </a:endParaRPr>
          </a:p>
          <a:p>
            <a:pPr indent="0" lvl="0" marL="0" rtl="0" algn="l">
              <a:lnSpc>
                <a:spcPct val="150000"/>
              </a:lnSpc>
              <a:spcBef>
                <a:spcPts val="0"/>
              </a:spcBef>
              <a:spcAft>
                <a:spcPts val="0"/>
              </a:spcAft>
              <a:buNone/>
            </a:pPr>
            <a:r>
              <a:rPr lang="en" sz="1200">
                <a:solidFill>
                  <a:schemeClr val="dk1"/>
                </a:solidFill>
                <a:latin typeface="Ubuntu"/>
                <a:ea typeface="Ubuntu"/>
                <a:cs typeface="Ubuntu"/>
                <a:sym typeface="Ubuntu"/>
              </a:rPr>
              <a:t>3. Recopy the correct words on this page and answer the questions. </a:t>
            </a:r>
            <a:endParaRPr sz="1000">
              <a:latin typeface="Ubuntu"/>
              <a:ea typeface="Ubuntu"/>
              <a:cs typeface="Ubuntu"/>
              <a:sym typeface="Ubuntu"/>
            </a:endParaRPr>
          </a:p>
        </p:txBody>
      </p:sp>
      <p:sp>
        <p:nvSpPr>
          <p:cNvPr id="440" name="Google Shape;440;p21"/>
          <p:cNvSpPr/>
          <p:nvPr/>
        </p:nvSpPr>
        <p:spPr>
          <a:xfrm>
            <a:off x="1172363" y="565250"/>
            <a:ext cx="3757200" cy="7389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txBox="1"/>
          <p:nvPr/>
        </p:nvSpPr>
        <p:spPr>
          <a:xfrm>
            <a:off x="881742" y="565250"/>
            <a:ext cx="4076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ga"/>
                <a:ea typeface="Viga"/>
                <a:cs typeface="Viga"/>
                <a:sym typeface="Viga"/>
              </a:rPr>
              <a:t>Station 2 (continued)</a:t>
            </a:r>
            <a:endParaRPr sz="1800">
              <a:solidFill>
                <a:schemeClr val="dk1"/>
              </a:solidFill>
              <a:latin typeface="Viga"/>
              <a:ea typeface="Viga"/>
              <a:cs typeface="Viga"/>
              <a:sym typeface="Viga"/>
            </a:endParaRPr>
          </a:p>
          <a:p>
            <a:pPr indent="0" lvl="0" marL="0" rtl="0" algn="ctr">
              <a:spcBef>
                <a:spcPts val="0"/>
              </a:spcBef>
              <a:spcAft>
                <a:spcPts val="0"/>
              </a:spcAft>
              <a:buNone/>
            </a:pPr>
            <a:r>
              <a:rPr lang="en" sz="1800">
                <a:solidFill>
                  <a:schemeClr val="dk1"/>
                </a:solidFill>
                <a:latin typeface="Viga"/>
                <a:ea typeface="Viga"/>
                <a:cs typeface="Viga"/>
                <a:sym typeface="Viga"/>
              </a:rPr>
              <a:t>Sort good habits</a:t>
            </a:r>
            <a:endParaRPr/>
          </a:p>
        </p:txBody>
      </p:sp>
      <p:sp>
        <p:nvSpPr>
          <p:cNvPr id="442" name="Google Shape;442;p21"/>
          <p:cNvSpPr txBox="1"/>
          <p:nvPr>
            <p:ph idx="12" type="sldNum"/>
          </p:nvPr>
        </p:nvSpPr>
        <p:spPr>
          <a:xfrm>
            <a:off x="7201589" y="9119180"/>
            <a:ext cx="466200" cy="769800"/>
          </a:xfrm>
          <a:prstGeom prst="rect">
            <a:avLst/>
          </a:prstGeom>
        </p:spPr>
        <p:txBody>
          <a:bodyPr anchorCtr="0" anchor="ctr" bIns="110375" lIns="110375" spcFirstLastPara="1" rIns="110375" wrap="square" tIns="110375">
            <a:normAutofit/>
          </a:bodyPr>
          <a:lstStyle/>
          <a:p>
            <a:pPr indent="0" lvl="0" marL="0" rtl="0" algn="r">
              <a:spcBef>
                <a:spcPts val="0"/>
              </a:spcBef>
              <a:spcAft>
                <a:spcPts val="0"/>
              </a:spcAft>
              <a:buNone/>
            </a:pPr>
            <a:fld id="{00000000-1234-1234-1234-123412341234}" type="slidenum">
              <a:rPr lang="en"/>
              <a:t>‹#›</a:t>
            </a:fld>
            <a:endParaRPr/>
          </a:p>
        </p:txBody>
      </p:sp>
      <p:sp>
        <p:nvSpPr>
          <p:cNvPr id="443" name="Google Shape;443;p21"/>
          <p:cNvSpPr txBox="1"/>
          <p:nvPr/>
        </p:nvSpPr>
        <p:spPr>
          <a:xfrm>
            <a:off x="1715241" y="6328688"/>
            <a:ext cx="4341900" cy="1967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latin typeface="Ubuntu"/>
                <a:ea typeface="Ubuntu"/>
                <a:cs typeface="Ubuntu"/>
                <a:sym typeface="Ubuntu"/>
              </a:rPr>
              <a:t>Some definitions: </a:t>
            </a:r>
            <a:endParaRPr b="1"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Second hand</a:t>
            </a:r>
            <a:r>
              <a:rPr lang="en" sz="1200">
                <a:latin typeface="Ubuntu"/>
                <a:ea typeface="Ubuntu"/>
                <a:cs typeface="Ubuntu"/>
                <a:sym typeface="Ubuntu"/>
              </a:rPr>
              <a:t> : Objects that were used by somebody before</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Donate : To give away something</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Charity: An organization whose goal is to help people</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Packaging: The materials used to pack something</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Rechargeable: Capable of being recharged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Sell: To ask for money in exchange for an object</a:t>
            </a:r>
            <a:endParaRPr b="1" sz="1200">
              <a:latin typeface="Ubuntu"/>
              <a:ea typeface="Ubuntu"/>
              <a:cs typeface="Ubuntu"/>
              <a:sym typeface="Ubuntu"/>
            </a:endParaRPr>
          </a:p>
        </p:txBody>
      </p:sp>
      <p:sp>
        <p:nvSpPr>
          <p:cNvPr id="444" name="Google Shape;444;p21"/>
          <p:cNvSpPr txBox="1"/>
          <p:nvPr/>
        </p:nvSpPr>
        <p:spPr>
          <a:xfrm>
            <a:off x="1339800" y="8429075"/>
            <a:ext cx="5092800" cy="8979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200">
                <a:latin typeface="Ubuntu"/>
                <a:ea typeface="Ubuntu"/>
                <a:cs typeface="Ubuntu"/>
                <a:sym typeface="Ubuntu"/>
              </a:rPr>
              <a:t>Functional language: </a:t>
            </a:r>
            <a:endParaRPr b="1" sz="1200">
              <a:latin typeface="Ubuntu"/>
              <a:ea typeface="Ubuntu"/>
              <a:cs typeface="Ubuntu"/>
              <a:sym typeface="Ubuntu"/>
            </a:endParaRPr>
          </a:p>
          <a:p>
            <a:pPr indent="457200" lvl="0" marL="0" rtl="0" algn="l">
              <a:lnSpc>
                <a:spcPct val="115000"/>
              </a:lnSpc>
              <a:spcBef>
                <a:spcPts val="0"/>
              </a:spcBef>
              <a:spcAft>
                <a:spcPts val="0"/>
              </a:spcAft>
              <a:buNone/>
            </a:pPr>
            <a:r>
              <a:rPr lang="en" sz="1200">
                <a:latin typeface="Ubuntu"/>
                <a:ea typeface="Ubuntu"/>
                <a:cs typeface="Ubuntu"/>
                <a:sym typeface="Ubuntu"/>
              </a:rPr>
              <a:t>I think it’s </a:t>
            </a:r>
            <a:r>
              <a:rPr lang="en" sz="1200">
                <a:latin typeface="Ubuntu"/>
                <a:ea typeface="Ubuntu"/>
                <a:cs typeface="Ubuntu"/>
                <a:sym typeface="Ubuntu"/>
              </a:rPr>
              <a:t>It’s my turn.       		It’s your turn.    </a:t>
            </a:r>
            <a:endParaRPr sz="1200">
              <a:solidFill>
                <a:schemeClr val="dk1"/>
              </a:solidFill>
              <a:latin typeface="Ubuntu"/>
              <a:ea typeface="Ubuntu"/>
              <a:cs typeface="Ubuntu"/>
              <a:sym typeface="Ubuntu"/>
            </a:endParaRPr>
          </a:p>
          <a:p>
            <a:pPr indent="457200" lvl="0" marL="0" rtl="0" algn="l">
              <a:lnSpc>
                <a:spcPct val="115000"/>
              </a:lnSpc>
              <a:spcBef>
                <a:spcPts val="0"/>
              </a:spcBef>
              <a:spcAft>
                <a:spcPts val="0"/>
              </a:spcAft>
              <a:buNone/>
            </a:pPr>
            <a:r>
              <a:rPr lang="en" sz="1200">
                <a:solidFill>
                  <a:schemeClr val="dk1"/>
                </a:solidFill>
                <a:latin typeface="Ubuntu"/>
                <a:ea typeface="Ubuntu"/>
                <a:cs typeface="Ubuntu"/>
                <a:sym typeface="Ubuntu"/>
              </a:rPr>
              <a:t>Where do you think a/an… should go?</a:t>
            </a:r>
            <a:r>
              <a:rPr lang="en" sz="1200">
                <a:latin typeface="Ubuntu"/>
                <a:ea typeface="Ubuntu"/>
                <a:cs typeface="Ubuntu"/>
                <a:sym typeface="Ubuntu"/>
              </a:rPr>
              <a:t>  </a:t>
            </a:r>
            <a:r>
              <a:rPr lang="en" sz="1200">
                <a:solidFill>
                  <a:schemeClr val="dk1"/>
                </a:solidFill>
                <a:latin typeface="Ubuntu"/>
                <a:ea typeface="Ubuntu"/>
                <a:cs typeface="Ubuntu"/>
                <a:sym typeface="Ubuntu"/>
              </a:rPr>
              <a:t> </a:t>
            </a:r>
            <a:endParaRPr sz="1200">
              <a:solidFill>
                <a:schemeClr val="dk1"/>
              </a:solidFill>
              <a:latin typeface="Ubuntu"/>
              <a:ea typeface="Ubuntu"/>
              <a:cs typeface="Ubuntu"/>
              <a:sym typeface="Ubuntu"/>
            </a:endParaRPr>
          </a:p>
          <a:p>
            <a:pPr indent="457200" lvl="0" marL="0" rtl="0" algn="l">
              <a:lnSpc>
                <a:spcPct val="115000"/>
              </a:lnSpc>
              <a:spcBef>
                <a:spcPts val="0"/>
              </a:spcBef>
              <a:spcAft>
                <a:spcPts val="0"/>
              </a:spcAft>
              <a:buNone/>
            </a:pPr>
            <a:r>
              <a:rPr lang="en" sz="1200">
                <a:solidFill>
                  <a:schemeClr val="dk1"/>
                </a:solidFill>
                <a:latin typeface="Ubuntu"/>
                <a:ea typeface="Ubuntu"/>
                <a:cs typeface="Ubuntu"/>
                <a:sym typeface="Ubuntu"/>
              </a:rPr>
              <a:t>You should write it here. 		No, I think it should go here. </a:t>
            </a:r>
            <a:endParaRPr sz="1200">
              <a:solidFill>
                <a:schemeClr val="dk1"/>
              </a:solidFill>
              <a:latin typeface="Ubuntu"/>
              <a:ea typeface="Ubuntu"/>
              <a:cs typeface="Ubuntu"/>
              <a:sym typeface="Ubuntu"/>
            </a:endParaRPr>
          </a:p>
        </p:txBody>
      </p:sp>
      <p:sp>
        <p:nvSpPr>
          <p:cNvPr id="445" name="Google Shape;445;p21"/>
          <p:cNvSpPr txBox="1"/>
          <p:nvPr/>
        </p:nvSpPr>
        <p:spPr>
          <a:xfrm>
            <a:off x="638084" y="2976550"/>
            <a:ext cx="6263700" cy="3140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latin typeface="Ubuntu"/>
                <a:ea typeface="Ubuntu"/>
                <a:cs typeface="Ubuntu"/>
                <a:sym typeface="Ubuntu"/>
              </a:rPr>
              <a:t>Reduce means making ______________ waste. Using Re-____________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batteries in your toys reduces the amount of _______________ we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make and saves money. Also buy items with less __________________. </a:t>
            </a:r>
            <a:endParaRPr sz="1200">
              <a:latin typeface="Ubuntu"/>
              <a:ea typeface="Ubuntu"/>
              <a:cs typeface="Ubuntu"/>
              <a:sym typeface="Ubuntu"/>
            </a:endParaRPr>
          </a:p>
          <a:p>
            <a:pPr indent="0" lvl="0" marL="0" rtl="0" algn="l">
              <a:lnSpc>
                <a:spcPct val="150000"/>
              </a:lnSpc>
              <a:spcBef>
                <a:spcPts val="0"/>
              </a:spcBef>
              <a:spcAft>
                <a:spcPts val="0"/>
              </a:spcAft>
              <a:buNone/>
            </a:pPr>
            <a:r>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Re-using things saves _____________ too. Why not buy a __________________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hand bike. You could then __________________ your old bike to __________________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or have it fixed and ______________ it. </a:t>
            </a:r>
            <a:endParaRPr sz="1200">
              <a:latin typeface="Ubuntu"/>
              <a:ea typeface="Ubuntu"/>
              <a:cs typeface="Ubuntu"/>
              <a:sym typeface="Ubuntu"/>
            </a:endParaRPr>
          </a:p>
          <a:p>
            <a:pPr indent="0" lvl="0" marL="0" rtl="0" algn="l">
              <a:lnSpc>
                <a:spcPct val="150000"/>
              </a:lnSpc>
              <a:spcBef>
                <a:spcPts val="0"/>
              </a:spcBef>
              <a:spcAft>
                <a:spcPts val="0"/>
              </a:spcAft>
              <a:buNone/>
            </a:pPr>
            <a:r>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If we can’t reduce or _______________ our waste we should _________________. </a:t>
            </a:r>
            <a:endParaRPr sz="1200">
              <a:latin typeface="Ubuntu"/>
              <a:ea typeface="Ubuntu"/>
              <a:cs typeface="Ubuntu"/>
              <a:sym typeface="Ubuntu"/>
            </a:endParaRPr>
          </a:p>
          <a:p>
            <a:pPr indent="0" lvl="0" marL="0" rtl="0" algn="l">
              <a:lnSpc>
                <a:spcPct val="150000"/>
              </a:lnSpc>
              <a:spcBef>
                <a:spcPts val="0"/>
              </a:spcBef>
              <a:spcAft>
                <a:spcPts val="0"/>
              </a:spcAft>
              <a:buNone/>
            </a:pPr>
            <a:r>
              <a:rPr lang="en" sz="1200">
                <a:latin typeface="Ubuntu"/>
                <a:ea typeface="Ubuntu"/>
                <a:cs typeface="Ubuntu"/>
                <a:sym typeface="Ubuntu"/>
              </a:rPr>
              <a:t>By recycling ____________________ we save our earth’s _________________ and __________________ the amount of waste going to landfill. </a:t>
            </a:r>
            <a:endParaRPr sz="1200">
              <a:latin typeface="Ubuntu"/>
              <a:ea typeface="Ubuntu"/>
              <a:cs typeface="Ubuntu"/>
              <a:sym typeface="Ubuntu"/>
            </a:endParaRPr>
          </a:p>
        </p:txBody>
      </p:sp>
      <p:grpSp>
        <p:nvGrpSpPr>
          <p:cNvPr id="446" name="Google Shape;446;p21"/>
          <p:cNvGrpSpPr/>
          <p:nvPr/>
        </p:nvGrpSpPr>
        <p:grpSpPr>
          <a:xfrm>
            <a:off x="241958" y="565245"/>
            <a:ext cx="804631" cy="668899"/>
            <a:chOff x="-68850" y="-188475"/>
            <a:chExt cx="898728" cy="850908"/>
          </a:xfrm>
        </p:grpSpPr>
        <p:sp>
          <p:nvSpPr>
            <p:cNvPr id="447" name="Google Shape;447;p21"/>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005C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8" name="Google Shape;448;p21"/>
            <p:cNvGrpSpPr/>
            <p:nvPr/>
          </p:nvGrpSpPr>
          <p:grpSpPr>
            <a:xfrm>
              <a:off x="153671" y="90047"/>
              <a:ext cx="493797" cy="446228"/>
              <a:chOff x="2679436" y="3270400"/>
              <a:chExt cx="752625" cy="689795"/>
            </a:xfrm>
          </p:grpSpPr>
          <p:sp>
            <p:nvSpPr>
              <p:cNvPr id="449" name="Google Shape;449;p21"/>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rgbClr val="007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rgbClr val="70B1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21">
              <a:hlinkClick/>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grpSp>
      <p:pic>
        <p:nvPicPr>
          <p:cNvPr id="454" name="Google Shape;454;p21"/>
          <p:cNvPicPr preferRelativeResize="0"/>
          <p:nvPr/>
        </p:nvPicPr>
        <p:blipFill>
          <a:blip r:embed="rId4">
            <a:alphaModFix/>
          </a:blip>
          <a:stretch>
            <a:fillRect/>
          </a:stretch>
        </p:blipFill>
        <p:spPr>
          <a:xfrm>
            <a:off x="5635841" y="831400"/>
            <a:ext cx="1619150" cy="14414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